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980225" cy="9144000"/>
  <p:embeddedFontLst>
    <p:embeddedFont>
      <p:font typeface="Libre Baskerville"/>
      <p:regular r:id="rId30"/>
      <p:bold r:id="rId31"/>
      <p:italic r:id="rId32"/>
    </p:embeddedFont>
    <p:embeddedFont>
      <p:font typeface="PT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99">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99"/>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ibreBaskerville-bold.fntdata"/><Relationship Id="rId30" Type="http://schemas.openxmlformats.org/officeDocument/2006/relationships/font" Target="fonts/LibreBaskerville-regular.fntdata"/><Relationship Id="rId11" Type="http://schemas.openxmlformats.org/officeDocument/2006/relationships/slide" Target="slides/slide6.xml"/><Relationship Id="rId33" Type="http://schemas.openxmlformats.org/officeDocument/2006/relationships/font" Target="fonts/PTSans-regular.fntdata"/><Relationship Id="rId10" Type="http://schemas.openxmlformats.org/officeDocument/2006/relationships/slide" Target="slides/slide5.xml"/><Relationship Id="rId32" Type="http://schemas.openxmlformats.org/officeDocument/2006/relationships/font" Target="fonts/LibreBaskerville-italic.fntdata"/><Relationship Id="rId13" Type="http://schemas.openxmlformats.org/officeDocument/2006/relationships/slide" Target="slides/slide8.xml"/><Relationship Id="rId35" Type="http://schemas.openxmlformats.org/officeDocument/2006/relationships/font" Target="fonts/PTSans-italic.fntdata"/><Relationship Id="rId12" Type="http://schemas.openxmlformats.org/officeDocument/2006/relationships/slide" Target="slides/slide7.xml"/><Relationship Id="rId34" Type="http://schemas.openxmlformats.org/officeDocument/2006/relationships/font" Target="fonts/PTSans-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PT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25402" cy="457513"/>
          </a:xfrm>
          <a:prstGeom prst="rect">
            <a:avLst/>
          </a:prstGeom>
          <a:noFill/>
          <a:ln>
            <a:noFill/>
          </a:ln>
        </p:spPr>
        <p:txBody>
          <a:bodyPr anchorCtr="0" anchor="t" bIns="90400" lIns="90400" spcFirstLastPara="1" rIns="90400" wrap="square" tIns="90400"/>
          <a:lstStyle>
            <a:lvl1pPr lvl="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53255" y="0"/>
            <a:ext cx="3025402" cy="457513"/>
          </a:xfrm>
          <a:prstGeom prst="rect">
            <a:avLst/>
          </a:prstGeom>
          <a:noFill/>
          <a:ln>
            <a:noFill/>
          </a:ln>
        </p:spPr>
        <p:txBody>
          <a:bodyPr anchorCtr="0" anchor="t" bIns="90400" lIns="90400" spcFirstLastPara="1" rIns="90400" wrap="square" tIns="90400"/>
          <a:lstStyle>
            <a:lvl1pPr lvl="0" marR="0" rtl="0" algn="r">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657" y="4344025"/>
            <a:ext cx="5582925" cy="4114488"/>
          </a:xfrm>
          <a:prstGeom prst="rect">
            <a:avLst/>
          </a:prstGeom>
          <a:noFill/>
          <a:ln>
            <a:noFill/>
          </a:ln>
        </p:spPr>
        <p:txBody>
          <a:bodyPr anchorCtr="0" anchor="t" bIns="90400" lIns="90400" spcFirstLastPara="1" rIns="90400" wrap="square" tIns="904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684926"/>
            <a:ext cx="3025402" cy="457513"/>
          </a:xfrm>
          <a:prstGeom prst="rect">
            <a:avLst/>
          </a:prstGeom>
          <a:noFill/>
          <a:ln>
            <a:noFill/>
          </a:ln>
        </p:spPr>
        <p:txBody>
          <a:bodyPr anchorCtr="0" anchor="b" bIns="90400" lIns="90400" spcFirstLastPara="1" rIns="90400" wrap="square" tIns="90400"/>
          <a:lstStyle>
            <a:lvl1pPr lvl="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oyaptdsb.com/" TargetMode="External"/><Relationship Id="rId3" Type="http://schemas.openxmlformats.org/officeDocument/2006/relationships/hyperlink" Target="http://www.oyaptdsb.com/"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p1: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1" name="Google Shape;51;p1: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0: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10: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First entry point is to encourage families to consider their secondary home school.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home school is based  on the student’s residential address.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There are many ways in which academic and extra-curricular interests can be met at the secondary home  school.</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All TDSB schools strive to offer a wide range of academic and extra-curricular programming designed to meet student needs, interests and passions.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Optional Attendance to Specialized Schools or Programs is for students who have a passion in an area of specialty.</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3" name="Google Shape;133;p10: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1: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p11: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Parents can type in their home address when they click on ‘By Address’ to find the secondary  school in their area.</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5" name="Google Shape;145;p11: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12: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12: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Based on Address, you will find which Secondary, Technical, Commercial and Business Schools are available.  But remember, ALL schools offer the same course types no matter what the school designation.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7" name="Google Shape;157;p12: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3: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3: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should be a collaborative effort: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169530" lvl="0" marL="16953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You and your child will have your own ideas regarding course choices – make sure they are taking courses which align with their achievement, learning styles, interests, and abilities;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169530" lvl="0" marL="16953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Grade 8 teachers and counsellors  </a:t>
            </a:r>
            <a:r>
              <a:rPr lang="en-US"/>
              <a:t>can be asked to provide suggestions </a:t>
            </a:r>
            <a:r>
              <a:rPr b="0" i="0" lang="en-US" sz="1200" u="none" cap="none" strike="noStrike">
                <a:solidFill>
                  <a:schemeClr val="dk1"/>
                </a:solidFill>
                <a:latin typeface="Calibri"/>
                <a:ea typeface="Calibri"/>
                <a:cs typeface="Calibri"/>
                <a:sym typeface="Calibri"/>
              </a:rPr>
              <a:t> based on their academic assessments;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169530" lvl="0" marL="16953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Secondary schools will review the evidence of achievement from report cards and transition meetings;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Using all of the information available, </a:t>
            </a:r>
            <a:r>
              <a:rPr b="1" i="0" lang="en-US" sz="1200" u="none" cap="none" strike="noStrike">
                <a:solidFill>
                  <a:schemeClr val="dk1"/>
                </a:solidFill>
                <a:latin typeface="Calibri"/>
                <a:ea typeface="Calibri"/>
                <a:cs typeface="Calibri"/>
                <a:sym typeface="Calibri"/>
              </a:rPr>
              <a:t>students and families make the final decision.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6" name="Google Shape;166;p13: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4: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4: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Emphasize that </a:t>
            </a:r>
            <a:r>
              <a:rPr b="1" i="0" lang="en-US" sz="1200" u="none" cap="none" strike="noStrike">
                <a:solidFill>
                  <a:schemeClr val="dk1"/>
                </a:solidFill>
                <a:latin typeface="Calibri"/>
                <a:ea typeface="Calibri"/>
                <a:cs typeface="Calibri"/>
                <a:sym typeface="Calibri"/>
              </a:rPr>
              <a:t>all course types </a:t>
            </a:r>
            <a:r>
              <a:rPr b="0" i="0" lang="en-US" sz="1200" u="none" cap="none" strike="noStrike">
                <a:solidFill>
                  <a:schemeClr val="dk1"/>
                </a:solidFill>
                <a:latin typeface="Calibri"/>
                <a:ea typeface="Calibri"/>
                <a:cs typeface="Calibri"/>
                <a:sym typeface="Calibri"/>
              </a:rPr>
              <a:t>, especially in Grade 9, </a:t>
            </a:r>
            <a:r>
              <a:rPr b="1" i="0" lang="en-US" sz="1200" u="sng" cap="none" strike="noStrike">
                <a:solidFill>
                  <a:schemeClr val="dk1"/>
                </a:solidFill>
                <a:latin typeface="Calibri"/>
                <a:ea typeface="Calibri"/>
                <a:cs typeface="Calibri"/>
                <a:sym typeface="Calibri"/>
              </a:rPr>
              <a:t>open doors to all destinations  </a:t>
            </a:r>
            <a:r>
              <a:rPr b="0" i="0" lang="en-US" sz="1200" u="none" cap="none" strike="noStrike">
                <a:solidFill>
                  <a:schemeClr val="dk1"/>
                </a:solidFill>
                <a:latin typeface="Calibri"/>
                <a:ea typeface="Calibri"/>
                <a:cs typeface="Calibri"/>
                <a:sym typeface="Calibri"/>
              </a:rPr>
              <a:t>-the journey will be as varied as the unique learners that choose them.</a:t>
            </a:r>
            <a:endParaRPr/>
          </a:p>
          <a:p>
            <a:pPr indent="0" lvl="0" marL="0" marR="0" rtl="0" algn="l">
              <a:spcBef>
                <a:spcPts val="0"/>
              </a:spcBef>
              <a:spcAft>
                <a:spcPts val="0"/>
              </a:spcAft>
              <a:buNone/>
            </a:pPr>
            <a:r>
              <a:t/>
            </a:r>
            <a:endParaRPr b="1" i="0" sz="12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Programs of study should be carefully considered and tailored to the student’s strengths and interests.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PT Sans"/>
                <a:ea typeface="PT Sans"/>
                <a:cs typeface="PT Sans"/>
                <a:sym typeface="PT Sans"/>
              </a:rPr>
              <a:t>For example, a student </a:t>
            </a:r>
            <a:r>
              <a:rPr b="0" i="0" lang="en-US" sz="1200" u="none" cap="none" strike="noStrike">
                <a:solidFill>
                  <a:schemeClr val="dk1"/>
                </a:solidFill>
                <a:latin typeface="Calibri"/>
                <a:ea typeface="Calibri"/>
                <a:cs typeface="Calibri"/>
                <a:sym typeface="Calibri"/>
              </a:rPr>
              <a:t>may</a:t>
            </a:r>
            <a:r>
              <a:rPr b="0" i="0" lang="en-US" sz="1200" u="none" cap="none" strike="noStrike">
                <a:solidFill>
                  <a:schemeClr val="dk1"/>
                </a:solidFill>
                <a:latin typeface="PT Sans"/>
                <a:ea typeface="PT Sans"/>
                <a:cs typeface="PT Sans"/>
                <a:sym typeface="PT Sans"/>
              </a:rPr>
              <a:t> take applied French and academic Math.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5" name="Google Shape;175;p14: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6: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6: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should be a collaborative effort: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169530" lvl="0" marL="16953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You and your child will have your own ideas regarding course choices – make sure they are taking courses which align with their achievement, learning styles, interests, and abilities;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169530" lvl="0" marL="16953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Grade 8 teachers and counsellors  will give recommendations based on their academic assessments;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169530" lvl="0" marL="16953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Secondary schools will review the evidence of achievement from report cards and transition meetings;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Using all of the information available, </a:t>
            </a:r>
            <a:r>
              <a:rPr b="1" i="0" lang="en-US" sz="1200" u="none" cap="none" strike="noStrike">
                <a:solidFill>
                  <a:schemeClr val="dk1"/>
                </a:solidFill>
                <a:latin typeface="Calibri"/>
                <a:ea typeface="Calibri"/>
                <a:cs typeface="Calibri"/>
                <a:sym typeface="Calibri"/>
              </a:rPr>
              <a:t>students and families make the final decision.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4" name="Google Shape;184;p16: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7: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7: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7620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A common set of expectations for all.</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7620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Open courses compliment all pathways.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7620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They are not considered “destination” based  - meaning there is no pre-requisite for  a Grade 11 course.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93" name="Google Shape;193;p17: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8: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8:notes"/>
          <p:cNvSpPr txBox="1"/>
          <p:nvPr>
            <p:ph idx="1" type="body"/>
          </p:nvPr>
        </p:nvSpPr>
        <p:spPr>
          <a:xfrm>
            <a:off x="698657" y="4344025"/>
            <a:ext cx="5582925" cy="4114488"/>
          </a:xfrm>
          <a:prstGeom prst="rect">
            <a:avLst/>
          </a:prstGeom>
          <a:noFill/>
          <a:ln>
            <a:noFill/>
          </a:ln>
        </p:spPr>
        <p:txBody>
          <a:bodyPr anchorCtr="0" anchor="t" bIns="90400" lIns="90400" spcFirstLastPara="1" rIns="90400" wrap="square" tIns="904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Locally Developed courses were previously referred to as ‘Essentials’;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Locally Developed courses accommodate educational and/or career preparation needs.</a:t>
            </a:r>
            <a:endParaRPr b="0" i="0" sz="1200" u="none" cap="none" strike="noStrike">
              <a:solidFill>
                <a:schemeClr val="dk1"/>
              </a:solidFill>
              <a:latin typeface="Calibri"/>
              <a:ea typeface="Calibri"/>
              <a:cs typeface="Calibri"/>
              <a:sym typeface="Calibri"/>
            </a:endParaRPr>
          </a:p>
        </p:txBody>
      </p:sp>
      <p:sp>
        <p:nvSpPr>
          <p:cNvPr id="202" name="Google Shape;202;p18: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2e0d0a102_1_5:notes"/>
          <p:cNvSpPr/>
          <p:nvPr>
            <p:ph idx="2" type="sldImg"/>
          </p:nvPr>
        </p:nvSpPr>
        <p:spPr>
          <a:xfrm>
            <a:off x="1203325" y="685800"/>
            <a:ext cx="4573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42e0d0a102_1_5:notes"/>
          <p:cNvSpPr txBox="1"/>
          <p:nvPr>
            <p:ph idx="1" type="body"/>
          </p:nvPr>
        </p:nvSpPr>
        <p:spPr>
          <a:xfrm>
            <a:off x="698657" y="4344025"/>
            <a:ext cx="5583000" cy="4114500"/>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Clr>
                <a:schemeClr val="dk1"/>
              </a:buClr>
              <a:buSzPts val="1100"/>
              <a:buFont typeface="Arial"/>
              <a:buNone/>
            </a:pPr>
            <a:r>
              <a:rPr lang="en-US" sz="1000">
                <a:latin typeface="Arial"/>
                <a:ea typeface="Arial"/>
                <a:cs typeface="Arial"/>
                <a:sym typeface="Arial"/>
              </a:rPr>
              <a:t>Students who participate in Cooperative Education in an apprenticeable trade are able to participate in the</a:t>
            </a:r>
            <a:r>
              <a:rPr lang="en-US" sz="1000">
                <a:uFill>
                  <a:noFill/>
                </a:uFill>
                <a:latin typeface="Arial"/>
                <a:ea typeface="Arial"/>
                <a:cs typeface="Arial"/>
                <a:sym typeface="Arial"/>
                <a:hlinkClick r:id="rId2"/>
              </a:rPr>
              <a:t> </a:t>
            </a:r>
            <a:r>
              <a:rPr lang="en-US" sz="1000" u="sng">
                <a:solidFill>
                  <a:srgbClr val="009966"/>
                </a:solidFill>
                <a:latin typeface="Arial"/>
                <a:ea typeface="Arial"/>
                <a:cs typeface="Arial"/>
                <a:sym typeface="Arial"/>
                <a:hlinkClick r:id="rId3"/>
              </a:rPr>
              <a:t>Ontario Youth Apprenticeship Program</a:t>
            </a:r>
            <a:r>
              <a:rPr lang="en-US" sz="1000">
                <a:latin typeface="Arial"/>
                <a:ea typeface="Arial"/>
                <a:cs typeface="Arial"/>
                <a:sym typeface="Arial"/>
              </a:rPr>
              <a:t> (OYAP) while they are still in secondary school. This program allows them to start working on post-secondary apprenticeship qualifications right away.</a:t>
            </a:r>
            <a:endParaRPr sz="1000">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lang="en-US" sz="1000">
                <a:latin typeface="Arial"/>
                <a:ea typeface="Arial"/>
                <a:cs typeface="Arial"/>
                <a:sym typeface="Arial"/>
              </a:rPr>
              <a:t>OYAP starts in Grade 11 or Grade 12 through the Cooperative Education program. Students in the Toronto District School Board (TDSB) have opportunities to become registered apprentices and work toward becoming certified journeypersons in a skilled trade while completing their secondary school diplomas.</a:t>
            </a:r>
            <a:endParaRPr sz="1000">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2" name="Google Shape;212;g42e0d0a102_1_5:notes"/>
          <p:cNvSpPr txBox="1"/>
          <p:nvPr>
            <p:ph idx="12" type="sldNum"/>
          </p:nvPr>
        </p:nvSpPr>
        <p:spPr>
          <a:xfrm>
            <a:off x="3953255" y="8684926"/>
            <a:ext cx="3025500" cy="457500"/>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21: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222" name="Google Shape;222;p21:notes"/>
          <p:cNvSpPr/>
          <p:nvPr>
            <p:ph idx="2" type="sldImg"/>
          </p:nvPr>
        </p:nvSpPr>
        <p:spPr>
          <a:xfrm>
            <a:off x="1204913" y="685800"/>
            <a:ext cx="4573587"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 name="Google Shape;223;p21:notes"/>
          <p:cNvSpPr txBox="1"/>
          <p:nvPr>
            <p:ph idx="1" type="body"/>
          </p:nvPr>
        </p:nvSpPr>
        <p:spPr>
          <a:xfrm>
            <a:off x="698657" y="4288690"/>
            <a:ext cx="5582925" cy="4320479"/>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None/>
            </a:pPr>
            <a:r>
              <a:t/>
            </a:r>
            <a:endParaRPr b="1" i="0" sz="10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000" u="sng" cap="none" strike="noStrike">
                <a:solidFill>
                  <a:schemeClr val="dk1"/>
                </a:solidFill>
                <a:latin typeface="Calibri"/>
                <a:ea typeface="Calibri"/>
                <a:cs typeface="Calibri"/>
                <a:sym typeface="Calibri"/>
              </a:rPr>
              <a:t>Credits</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Students in Grades 9 and 10 will take 6 compulsory credits.  </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In Grades 9 and 10 , students will  choose 2 elective credits each year (NB.  Students with learning exceptionalities may be recommended for GLE (GLS where offered for some students) and therefore may only have 1 elective to choose from).</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In  Grades 11 and 12, students will have an opportunity to choose from a variety of elective courses.</a:t>
            </a:r>
            <a:endParaRPr/>
          </a:p>
          <a:p>
            <a:pPr indent="0" lvl="0" marL="0" marR="0" rtl="0" algn="l">
              <a:spcBef>
                <a:spcPts val="0"/>
              </a:spcBef>
              <a:spcAft>
                <a:spcPts val="0"/>
              </a:spcAft>
              <a:buNone/>
            </a:pPr>
            <a:r>
              <a:t/>
            </a:r>
            <a:endParaRPr b="1" i="0" sz="10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000" u="sng" cap="none" strike="noStrike">
                <a:solidFill>
                  <a:schemeClr val="dk1"/>
                </a:solidFill>
                <a:latin typeface="Calibri"/>
                <a:ea typeface="Calibri"/>
                <a:cs typeface="Calibri"/>
                <a:sym typeface="Calibri"/>
              </a:rPr>
              <a:t>Community Involvement </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Students may begin community involvement activities as part of graduation requirements in the summer following Grade 8.</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Community involvement activities for graduation requirement must not be part of any other program for which students receive credit: i.e. pay, badges, certification, etc.</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Must be completed outside of regular classroom time - before, after school, during lunch period, or on week-ends.</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 Parents/guardians encouraged to be involved in monitoring appropriate volunteer activities for their children.</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Students receive Community Involvement Passport at the end of Grade 9 in which to record volunteer experiences and track hours.</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Students will be provided with a listing of activities which meet the criteria for community involvement (at times, they are asked to discuss with their guidance counsellor before beginning).</a:t>
            </a:r>
            <a:endParaRPr/>
          </a:p>
          <a:p>
            <a:pPr indent="62789"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000" u="sng" cap="none" strike="noStrike">
                <a:solidFill>
                  <a:schemeClr val="dk1"/>
                </a:solidFill>
                <a:latin typeface="Calibri"/>
                <a:ea typeface="Calibri"/>
                <a:cs typeface="Calibri"/>
                <a:sym typeface="Calibri"/>
              </a:rPr>
              <a:t>Literacy Test</a:t>
            </a:r>
            <a:endParaRPr/>
          </a:p>
          <a:p>
            <a:pPr indent="-169530" lvl="0" marL="169530" marR="0" rtl="0" algn="l">
              <a:lnSpc>
                <a:spcPct val="80000"/>
              </a:lnSpc>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Students will write the Literacy Test in the Grade 10 year.  </a:t>
            </a:r>
            <a:endParaRPr/>
          </a:p>
          <a:p>
            <a:pPr indent="-169530" lvl="0" marL="169530" marR="0" rtl="0" algn="l">
              <a:lnSpc>
                <a:spcPct val="80000"/>
              </a:lnSpc>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Students who are unsuccessful on the first attempt at the Ontario Secondary School Literacy Test (OSSLT) may:</a:t>
            </a:r>
            <a:endParaRPr/>
          </a:p>
          <a:p>
            <a:pPr indent="-63500" lvl="2" marL="904158" marR="0" rtl="0" algn="l">
              <a:lnSpc>
                <a:spcPct val="80000"/>
              </a:lnSpc>
              <a:spcBef>
                <a:spcPts val="0"/>
              </a:spcBef>
              <a:spcAft>
                <a:spcPts val="0"/>
              </a:spcAft>
              <a:buClr>
                <a:schemeClr val="dk1"/>
              </a:buClr>
              <a:buSzPts val="1000"/>
              <a:buFont typeface="Calibri"/>
              <a:buChar char="•"/>
            </a:pPr>
            <a:r>
              <a:rPr b="0" i="0" lang="en-US" sz="1000" u="none" cap="none" strike="noStrike">
                <a:solidFill>
                  <a:schemeClr val="dk1"/>
                </a:solidFill>
                <a:latin typeface="Calibri"/>
                <a:ea typeface="Calibri"/>
                <a:cs typeface="Calibri"/>
                <a:sym typeface="Calibri"/>
              </a:rPr>
              <a:t>Attempt the test the following year </a:t>
            </a:r>
            <a:r>
              <a:rPr b="1" i="0" lang="en-US" sz="1000" u="none" cap="none" strike="noStrike">
                <a:solidFill>
                  <a:schemeClr val="dk1"/>
                </a:solidFill>
                <a:latin typeface="Calibri"/>
                <a:ea typeface="Calibri"/>
                <a:cs typeface="Calibri"/>
                <a:sym typeface="Calibri"/>
              </a:rPr>
              <a:t>OR</a:t>
            </a:r>
            <a:endParaRPr/>
          </a:p>
          <a:p>
            <a:pPr indent="-63500" lvl="2" marL="904158" marR="0" rtl="0" algn="l">
              <a:lnSpc>
                <a:spcPct val="80000"/>
              </a:lnSpc>
              <a:spcBef>
                <a:spcPts val="0"/>
              </a:spcBef>
              <a:spcAft>
                <a:spcPts val="0"/>
              </a:spcAft>
              <a:buClr>
                <a:schemeClr val="dk1"/>
              </a:buClr>
              <a:buSzPts val="1000"/>
              <a:buFont typeface="Calibri"/>
              <a:buChar char="•"/>
            </a:pPr>
            <a:r>
              <a:rPr b="0" i="0" lang="en-US" sz="1000" u="none" cap="none" strike="noStrike">
                <a:solidFill>
                  <a:schemeClr val="dk1"/>
                </a:solidFill>
                <a:latin typeface="Calibri"/>
                <a:ea typeface="Calibri"/>
                <a:cs typeface="Calibri"/>
                <a:sym typeface="Calibri"/>
              </a:rPr>
              <a:t>Enroll in the Literacy Course (credit course)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2: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8" name="Google Shape;58;p2: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22: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236" name="Google Shape;236;p22:notes"/>
          <p:cNvSpPr/>
          <p:nvPr>
            <p:ph idx="2" type="sldImg"/>
          </p:nvPr>
        </p:nvSpPr>
        <p:spPr>
          <a:xfrm>
            <a:off x="1204913" y="685800"/>
            <a:ext cx="4573587"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22:notes"/>
          <p:cNvSpPr txBox="1"/>
          <p:nvPr>
            <p:ph idx="1" type="body"/>
          </p:nvPr>
        </p:nvSpPr>
        <p:spPr>
          <a:xfrm>
            <a:off x="698657" y="4288690"/>
            <a:ext cx="5582925" cy="4320479"/>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None/>
            </a:pPr>
            <a:r>
              <a:t/>
            </a:r>
            <a:endParaRPr b="1" i="0" sz="10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000" u="sng" cap="none" strike="noStrike">
                <a:solidFill>
                  <a:schemeClr val="dk1"/>
                </a:solidFill>
                <a:latin typeface="Calibri"/>
                <a:ea typeface="Calibri"/>
                <a:cs typeface="Calibri"/>
                <a:sym typeface="Calibri"/>
              </a:rPr>
              <a:t>Credits</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Students in Grades 9 and 10 will take 6 compulsory credits.  </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In Grades 9 and 10 , students will  choose 2 elective credits each year (NB.  Students with learning exceptionalities may be recommended for GLE (GLS where offered for some students) and therefore may only have 1 elective to choose from).</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In  Grades 11 and 12, students will have an opportunity to choose from a variety of elective courses.</a:t>
            </a:r>
            <a:endParaRPr/>
          </a:p>
          <a:p>
            <a:pPr indent="0" lvl="0" marL="0" marR="0" rtl="0" algn="l">
              <a:spcBef>
                <a:spcPts val="0"/>
              </a:spcBef>
              <a:spcAft>
                <a:spcPts val="0"/>
              </a:spcAft>
              <a:buNone/>
            </a:pPr>
            <a:r>
              <a:t/>
            </a:r>
            <a:endParaRPr b="1" i="0" sz="10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000" u="sng" cap="none" strike="noStrike">
                <a:solidFill>
                  <a:schemeClr val="dk1"/>
                </a:solidFill>
                <a:latin typeface="Calibri"/>
                <a:ea typeface="Calibri"/>
                <a:cs typeface="Calibri"/>
                <a:sym typeface="Calibri"/>
              </a:rPr>
              <a:t>Community Involvement </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Students may begin community involvement activities as part of graduation requirements in the summer following Grade 8.</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Community involvement activities for graduation requirement must not be part of any other program for which students receive credit: i.e. pay, badges, certification, etc.</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Must be completed outside of regular classroom time - before, after school, during lunch period, or on week-ends.</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 Parents/guardians encouraged to be involved in monitoring appropriate volunteer activities for their children.</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Students receive Community Involvement Passport at the end of Grade 9 in which to record volunteer experiences and track hours.</a:t>
            </a:r>
            <a:endParaRPr/>
          </a:p>
          <a:p>
            <a:pPr indent="-169530" lvl="0" marL="16953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Students will be provided with a listing of activities which meet the criteria for community involvement (at times, they are asked to discuss with their guidance counsellor before beginning).</a:t>
            </a:r>
            <a:endParaRPr/>
          </a:p>
          <a:p>
            <a:pPr indent="62789"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000" u="sng" cap="none" strike="noStrike">
                <a:solidFill>
                  <a:schemeClr val="dk1"/>
                </a:solidFill>
                <a:latin typeface="Calibri"/>
                <a:ea typeface="Calibri"/>
                <a:cs typeface="Calibri"/>
                <a:sym typeface="Calibri"/>
              </a:rPr>
              <a:t>Literacy Test</a:t>
            </a:r>
            <a:endParaRPr/>
          </a:p>
          <a:p>
            <a:pPr indent="-169530" lvl="0" marL="169530" marR="0" rtl="0" algn="l">
              <a:lnSpc>
                <a:spcPct val="80000"/>
              </a:lnSpc>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Students will write the Literacy Test in the Grade 10 year.  </a:t>
            </a:r>
            <a:endParaRPr/>
          </a:p>
          <a:p>
            <a:pPr indent="-169530" lvl="0" marL="169530" marR="0" rtl="0" algn="l">
              <a:lnSpc>
                <a:spcPct val="80000"/>
              </a:lnSpc>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Students who are unsuccessful on the first attempt at the Ontario Secondary School Literacy Test (OSSLT) may:</a:t>
            </a:r>
            <a:endParaRPr/>
          </a:p>
          <a:p>
            <a:pPr indent="-63500" lvl="2" marL="904158" marR="0" rtl="0" algn="l">
              <a:lnSpc>
                <a:spcPct val="80000"/>
              </a:lnSpc>
              <a:spcBef>
                <a:spcPts val="0"/>
              </a:spcBef>
              <a:spcAft>
                <a:spcPts val="0"/>
              </a:spcAft>
              <a:buClr>
                <a:schemeClr val="dk1"/>
              </a:buClr>
              <a:buSzPts val="1000"/>
              <a:buFont typeface="Calibri"/>
              <a:buChar char="•"/>
            </a:pPr>
            <a:r>
              <a:rPr b="0" i="0" lang="en-US" sz="1000" u="none" cap="none" strike="noStrike">
                <a:solidFill>
                  <a:schemeClr val="dk1"/>
                </a:solidFill>
                <a:latin typeface="Calibri"/>
                <a:ea typeface="Calibri"/>
                <a:cs typeface="Calibri"/>
                <a:sym typeface="Calibri"/>
              </a:rPr>
              <a:t>Attempt the test the following year </a:t>
            </a:r>
            <a:r>
              <a:rPr b="1" i="0" lang="en-US" sz="1000" u="none" cap="none" strike="noStrike">
                <a:solidFill>
                  <a:schemeClr val="dk1"/>
                </a:solidFill>
                <a:latin typeface="Calibri"/>
                <a:ea typeface="Calibri"/>
                <a:cs typeface="Calibri"/>
                <a:sym typeface="Calibri"/>
              </a:rPr>
              <a:t>OR</a:t>
            </a:r>
            <a:endParaRPr/>
          </a:p>
          <a:p>
            <a:pPr indent="-63500" lvl="2" marL="904158" marR="0" rtl="0" algn="l">
              <a:lnSpc>
                <a:spcPct val="80000"/>
              </a:lnSpc>
              <a:spcBef>
                <a:spcPts val="0"/>
              </a:spcBef>
              <a:spcAft>
                <a:spcPts val="0"/>
              </a:spcAft>
              <a:buClr>
                <a:schemeClr val="dk1"/>
              </a:buClr>
              <a:buSzPts val="1000"/>
              <a:buFont typeface="Calibri"/>
              <a:buChar char="•"/>
            </a:pPr>
            <a:r>
              <a:rPr b="0" i="0" lang="en-US" sz="1000" u="none" cap="none" strike="noStrike">
                <a:solidFill>
                  <a:schemeClr val="dk1"/>
                </a:solidFill>
                <a:latin typeface="Calibri"/>
                <a:ea typeface="Calibri"/>
                <a:cs typeface="Calibri"/>
                <a:sym typeface="Calibri"/>
              </a:rPr>
              <a:t>Enroll in the Literacy Course (credit course)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23: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8" name="Google Shape;248;p23: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a:p>
          <a:p>
            <a:pPr indent="-94183" lvl="0" marL="16953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High school information nights will be listed on the TDSB website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9" name="Google Shape;249;p23: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4: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9" name="Google Shape;259;p24: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None/>
            </a:pPr>
            <a:r>
              <a:t/>
            </a:r>
            <a:endParaRPr b="1" i="0" sz="12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sng" cap="none" strike="noStrike">
                <a:solidFill>
                  <a:schemeClr val="dk1"/>
                </a:solidFill>
                <a:latin typeface="Calibri"/>
                <a:ea typeface="Calibri"/>
                <a:cs typeface="Calibri"/>
                <a:sym typeface="Calibri"/>
              </a:rPr>
              <a:t>January</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List of “Closed” and “Limited” schools made available; and</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Optional Attendance applications available from elementary schools.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Distribution of Course Selection Sheets and/or myBluerprint course selection begins; and Parents/guardians are encouraged to consult the Beyond 8: Choices for 9 for information.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Parents/guardians are encouraged to be involved in their child’s educational planning through ongoing consultation with teachers and counsellors.  Reviewing myBlueprint will also be helpful as descriptors are provided for the course types for Grade 9 and beyond.</a:t>
            </a:r>
            <a:endParaRPr/>
          </a:p>
          <a:p>
            <a:pPr indent="75347"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Note for Teacher/Counsellors: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Establish the date with students for return of completed course selection sheets / myBlueprint.   This will ensure that you have the course selection sheets submitted electronically to the secondary schools within the required timeframe.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0" name="Google Shape;260;p24: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25: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25: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0" name="Google Shape;270;p25: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26: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6: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9" name="Google Shape;279;p26: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p3:notes"/>
          <p:cNvSpPr txBox="1"/>
          <p:nvPr>
            <p:ph idx="1" type="body"/>
          </p:nvPr>
        </p:nvSpPr>
        <p:spPr>
          <a:xfrm>
            <a:off x="698657" y="4225135"/>
            <a:ext cx="5582925" cy="4779422"/>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Creating Pathways to Success is  a </a:t>
            </a:r>
            <a:r>
              <a:rPr b="0" i="0" lang="en-US" sz="1200" u="none" cap="none" strike="noStrike">
                <a:solidFill>
                  <a:schemeClr val="dk1"/>
                </a:solidFill>
                <a:latin typeface="Calibri"/>
                <a:ea typeface="Calibri"/>
                <a:cs typeface="Calibri"/>
                <a:sym typeface="Calibri"/>
              </a:rPr>
              <a:t>Provincial Policy document that guides Educational and Career/Life planning from Kindergarten through to Grade 12.  Making choices and transitioning from Grade 8 to Grade 9 for students and families is an inquiry approach.</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Tonight you may have come to this  information evening:</a:t>
            </a:r>
            <a:endParaRPr/>
          </a:p>
          <a:p>
            <a:pPr indent="-169530" lvl="0" marL="16953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with many questions</a:t>
            </a:r>
            <a:endParaRPr/>
          </a:p>
          <a:p>
            <a:pPr indent="-169530" lvl="0" marL="16953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seeking answers</a:t>
            </a:r>
            <a:endParaRPr/>
          </a:p>
          <a:p>
            <a:pPr indent="-169530" lvl="0" marL="16953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guided by possible future thinking</a:t>
            </a:r>
            <a:endParaRPr/>
          </a:p>
          <a:p>
            <a:pPr indent="-94183" lvl="0" marL="16953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Your decisions may be guided by these 4 questions: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What you know about your </a:t>
            </a:r>
            <a:r>
              <a:rPr lang="en-US"/>
              <a:t>child</a:t>
            </a:r>
            <a:r>
              <a:rPr b="0" i="0" lang="en-US" sz="1200" u="none" cap="none" strike="noStrike">
                <a:solidFill>
                  <a:schemeClr val="dk1"/>
                </a:solidFill>
                <a:latin typeface="Calibri"/>
                <a:ea typeface="Calibri"/>
                <a:cs typeface="Calibri"/>
                <a:sym typeface="Calibri"/>
              </a:rPr>
              <a:t> (e.g., Achievement, learning styles, interests abilities, passions, etc) (</a:t>
            </a:r>
            <a:r>
              <a:rPr b="0" i="1" lang="en-US" sz="1200" u="none" cap="none" strike="noStrike">
                <a:solidFill>
                  <a:schemeClr val="dk1"/>
                </a:solidFill>
                <a:latin typeface="Calibri"/>
                <a:ea typeface="Calibri"/>
                <a:cs typeface="Calibri"/>
                <a:sym typeface="Calibri"/>
              </a:rPr>
              <a:t>Who am I?);</a:t>
            </a:r>
            <a:endParaRPr/>
          </a:p>
          <a:p>
            <a:pPr indent="0" lvl="0" marL="0" marR="0" rtl="0" algn="l">
              <a:spcBef>
                <a:spcPts val="0"/>
              </a:spcBef>
              <a:spcAft>
                <a:spcPts val="0"/>
              </a:spcAft>
              <a:buNone/>
            </a:pPr>
            <a:r>
              <a:t/>
            </a:r>
            <a:endParaRPr b="0" i="1" sz="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Thoughts and ideas about possible postsecondary plans (hopes and dreams)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What kinds of programming including extra-curricular activities are available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t>
            </a:r>
            <a:r>
              <a:rPr b="0" i="1" lang="en-US" sz="1200" u="none" cap="none" strike="noStrike">
                <a:solidFill>
                  <a:schemeClr val="dk1"/>
                </a:solidFill>
                <a:latin typeface="Calibri"/>
                <a:ea typeface="Calibri"/>
                <a:cs typeface="Calibri"/>
                <a:sym typeface="Calibri"/>
              </a:rPr>
              <a:t>Opportunities</a:t>
            </a:r>
            <a:r>
              <a:rPr b="0" i="0" lang="en-US" sz="12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b="0" i="0" sz="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Goals and decisions for getting there will include: course types, learning styles, learning goals and work habits, etc. (</a:t>
            </a:r>
            <a:r>
              <a:rPr b="0" i="1" lang="en-US" sz="1200" u="none" cap="none" strike="noStrike">
                <a:solidFill>
                  <a:schemeClr val="dk1"/>
                </a:solidFill>
                <a:latin typeface="Calibri"/>
                <a:ea typeface="Calibri"/>
                <a:cs typeface="Calibri"/>
                <a:sym typeface="Calibri"/>
              </a:rPr>
              <a:t>Who do I want to become?);</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What plan are we making for now and the future? (</a:t>
            </a:r>
            <a:r>
              <a:rPr b="0" i="1" lang="en-US" sz="1200" u="none" cap="none" strike="noStrike">
                <a:solidFill>
                  <a:schemeClr val="dk1"/>
                </a:solidFill>
                <a:latin typeface="Calibri"/>
                <a:ea typeface="Calibri"/>
                <a:cs typeface="Calibri"/>
                <a:sym typeface="Calibri"/>
              </a:rPr>
              <a:t>Achieving Goals</a:t>
            </a:r>
            <a:r>
              <a:rPr b="0" i="0" lang="en-US" sz="12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type of strength based framework encourages students with support from their family and teachers, to continue to return to these questions as they grow and develop.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is where the Individual Pathways Plan (IPP) process is very helpful as students revisit and revise the plan along the way through their High School experience.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7" name="Google Shape;67;p3: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4: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74" name="Google Shape;74;p4: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 name="Google Shape;75;p4:notes"/>
          <p:cNvSpPr txBox="1"/>
          <p:nvPr>
            <p:ph idx="1" type="body"/>
          </p:nvPr>
        </p:nvSpPr>
        <p:spPr>
          <a:xfrm>
            <a:off x="912046" y="4306550"/>
            <a:ext cx="5118208" cy="4444276"/>
          </a:xfrm>
          <a:prstGeom prst="rect">
            <a:avLst/>
          </a:prstGeom>
          <a:noFill/>
          <a:ln>
            <a:noFill/>
          </a:ln>
        </p:spPr>
        <p:txBody>
          <a:bodyPr anchorCtr="0" anchor="t" bIns="45175" lIns="90400" spcFirstLastPara="1" rIns="90400" wrap="square" tIns="45175">
            <a:noAutofit/>
          </a:bodyPr>
          <a:lstStyle/>
          <a:p>
            <a:pPr indent="0" lvl="0" marL="0" marR="0" rtl="0" algn="l">
              <a:lnSpc>
                <a:spcPct val="150000"/>
              </a:lnSpc>
              <a:spcBef>
                <a:spcPts val="0"/>
              </a:spcBef>
              <a:spcAft>
                <a:spcPts val="0"/>
              </a:spcAft>
              <a:buNone/>
            </a:pPr>
            <a:r>
              <a:rPr b="1" i="0" lang="en-US" sz="1200" u="none" cap="none" strike="noStrike">
                <a:solidFill>
                  <a:schemeClr val="dk1"/>
                </a:solidFill>
                <a:latin typeface="Calibri"/>
                <a:ea typeface="Calibri"/>
                <a:cs typeface="Calibri"/>
                <a:sym typeface="Calibri"/>
              </a:rPr>
              <a:t>Key Message:</a:t>
            </a:r>
            <a:endParaRPr/>
          </a:p>
          <a:p>
            <a:pPr indent="0" lvl="0" marL="0" marR="0" rtl="0" algn="l">
              <a:lnSpc>
                <a:spcPct val="150000"/>
              </a:lnSpc>
              <a:spcBef>
                <a:spcPts val="0"/>
              </a:spcBef>
              <a:spcAft>
                <a:spcPts val="0"/>
              </a:spcAft>
              <a:buNone/>
            </a:pPr>
            <a:r>
              <a:rPr b="0" i="0" lang="en-US" sz="1200" u="none" cap="none" strike="noStrike">
                <a:solidFill>
                  <a:schemeClr val="dk1"/>
                </a:solidFill>
                <a:latin typeface="Calibri"/>
                <a:ea typeface="Calibri"/>
                <a:cs typeface="Calibri"/>
                <a:sym typeface="Calibri"/>
              </a:rPr>
              <a:t>myBlueprint  is a career and post-secondary planning tool provided by the TDSB</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Designed for present and future planning (e.g. High School Planner/Post-Secondary Planner/Occupation Planner).</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All students in Grades 7 to 12 in the province will have access and support with educational planning through this web-based tool.</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Parents may have their own myBlueprint account, or be linked to their child’s account for planning and </a:t>
            </a:r>
            <a:r>
              <a:rPr lang="en-US"/>
              <a:t>conservation</a:t>
            </a:r>
            <a:r>
              <a:rPr b="0" i="0" lang="en-US" sz="1200" u="none" cap="none" strike="noStrike">
                <a:solidFill>
                  <a:schemeClr val="dk1"/>
                </a:solidFill>
                <a:latin typeface="Calibri"/>
                <a:ea typeface="Calibri"/>
                <a:cs typeface="Calibri"/>
                <a:sym typeface="Calibri"/>
              </a:rPr>
              <a:t> purposes.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Tutorials and videos on how to best utilize the site are available for parents on the myBlueprint site.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School specific offerings (Specialization, Elective courses offered , future planning (e.g., Specialist High School Major - SHSM).</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Allows students to navigate  many and varied pathways to success.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Designed for present and future planning (e.g., High school Planner/Post-Secondary Planner/Occupation Planner).</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US" sz="1100"/>
              <a:t>All students will complete an Individual Pathways Plans and that myBlueprint is the tool with activities that we use to contribute to the IPP</a:t>
            </a:r>
            <a:endParaRPr sz="1100"/>
          </a:p>
          <a:p>
            <a:pPr indent="0" lvl="0" marL="0" rtl="0" algn="l">
              <a:lnSpc>
                <a:spcPct val="115000"/>
              </a:lnSpc>
              <a:spcBef>
                <a:spcPts val="0"/>
              </a:spcBef>
              <a:spcAft>
                <a:spcPts val="0"/>
              </a:spcAft>
              <a:buClr>
                <a:schemeClr val="dk1"/>
              </a:buClr>
              <a:buSzPts val="1100"/>
              <a:buFont typeface="Arial"/>
              <a:buNone/>
            </a:pPr>
            <a:r>
              <a:rPr lang="en-US" sz="1100"/>
              <a:t>We encourage students to make the plan their own by including: media that demonstrates their interests, talents, learnings, growth, passions, pictures, that round out who they are in Grade 7,8,9,10 etc.</a:t>
            </a:r>
            <a:endParaRPr sz="1100"/>
          </a:p>
          <a:p>
            <a:pPr indent="0" lvl="0" marL="0" marR="0" rtl="0" algn="l">
              <a:spcBef>
                <a:spcPts val="0"/>
              </a:spcBef>
              <a:spcAft>
                <a:spcPts val="0"/>
              </a:spcAft>
              <a:buNone/>
            </a:pPr>
            <a:r>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1203325" y="652463"/>
            <a:ext cx="457358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5: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Students, parents  and guardians will find details on Secondary Information Evenings and Open Houses  with dates and times on the TDSB website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http://www.tdsb.on.ca/HighSchool/GoingtoHighSchool/OpenHousesandInformationNights.aspx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4" name="Google Shape;84;p5: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 name="Google Shape;92;p6: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Parents are strongly encouraged to attend their secondary home school information evening along with other schools they are considering through optional attendance.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Benefits of attending these evenings:</a:t>
            </a:r>
            <a:endParaRPr/>
          </a:p>
          <a:p>
            <a:pPr indent="-169530" lvl="0" marL="16953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Get a feel for where your child will be spending the next 4 years;</a:t>
            </a:r>
            <a:endParaRPr/>
          </a:p>
          <a:p>
            <a:pPr indent="-169530" lvl="0" marL="16953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Ask questions related to academic support and extra-curricular programs; </a:t>
            </a:r>
            <a:endParaRPr/>
          </a:p>
          <a:p>
            <a:pPr indent="-169530" lvl="0" marL="16953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Speak personally with teachers and administrators ;</a:t>
            </a:r>
            <a:endParaRPr/>
          </a:p>
          <a:p>
            <a:pPr indent="-169530" lvl="0" marL="16953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Listen and speak to school representatives and formulate personal thoughts on the fit for their child;</a:t>
            </a:r>
            <a:endParaRPr/>
          </a:p>
          <a:p>
            <a:pPr indent="-169530" lvl="0" marL="16953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Visiting the school enables students and their families to make informed decisions about their child’s high school career.</a:t>
            </a:r>
            <a:endParaRPr/>
          </a:p>
          <a:p>
            <a:pPr indent="-94183" lvl="0" marL="16953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94183" lvl="0" marL="16953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Re-emphasize:</a:t>
            </a:r>
            <a:endParaRPr b="0" i="1" sz="1200" u="none" cap="none" strike="noStrike">
              <a:solidFill>
                <a:schemeClr val="dk1"/>
              </a:solidFill>
              <a:latin typeface="Calibri"/>
              <a:ea typeface="Calibri"/>
              <a:cs typeface="Calibri"/>
              <a:sym typeface="Calibri"/>
            </a:endParaRPr>
          </a:p>
          <a:p>
            <a:pPr indent="-169530" lvl="0" marL="16953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High school information nights will be listed on the website only; Beyond 8: Choices </a:t>
            </a:r>
            <a:r>
              <a:rPr lang="en-US"/>
              <a:t>for</a:t>
            </a:r>
            <a:r>
              <a:rPr b="0" i="0" lang="en-US" sz="1200" u="none" cap="none" strike="noStrike">
                <a:solidFill>
                  <a:schemeClr val="dk1"/>
                </a:solidFill>
                <a:latin typeface="Calibri"/>
                <a:ea typeface="Calibri"/>
                <a:cs typeface="Calibri"/>
                <a:sym typeface="Calibri"/>
              </a:rPr>
              <a:t> 9.</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3" name="Google Shape;93;p6: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1203325" y="652463"/>
            <a:ext cx="457358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7: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Students, parents  and guardians will find details on Secondary Information Evenings and Open Houses  with dates and times on the TDSB website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http://www.tdsb.on.ca/HighSchool/GoingtoHighSchool/OpenHousesandInformationNights.aspx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3" name="Google Shape;103;p7: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8: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8: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Students in the Regular, French Immersion and Special Education programs in TDSB schools are encouraged to attend the secondary school in their designated attendance area.</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some students with specific interests, skills and  learning needs/styles, investigating other secondary school options may be appropriate.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Students should explore schools of all sizes and program availability – an example would be Alternative Schools.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Composite Schools: For children of all abilities and offer all program types</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Alternative Schools: Alternative schools are places where students find their way through learning environments that vary widely and often include self-directed projects, experiential learning, business and entrepreneurial mentorship programs, strong co-op programs and credit recovery opportunities (which all schools also have) - all while earning OSSD credits.</a:t>
            </a:r>
            <a:endParaRPr b="0" i="0" sz="1200" u="none" cap="none" strike="noStrike">
              <a:solidFill>
                <a:schemeClr val="dk1"/>
              </a:solidFill>
              <a:latin typeface="Calibri"/>
              <a:ea typeface="Calibri"/>
              <a:cs typeface="Calibri"/>
              <a:sym typeface="Calibri"/>
            </a:endParaRPr>
          </a:p>
        </p:txBody>
      </p:sp>
      <p:sp>
        <p:nvSpPr>
          <p:cNvPr id="113" name="Google Shape;113;p8: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9:notes"/>
          <p:cNvSpPr txBox="1"/>
          <p:nvPr>
            <p:ph idx="12" type="sldNum"/>
          </p:nvPr>
        </p:nvSpPr>
        <p:spPr>
          <a:xfrm>
            <a:off x="3953255" y="8684926"/>
            <a:ext cx="3025402" cy="457513"/>
          </a:xfrm>
          <a:prstGeom prst="rect">
            <a:avLst/>
          </a:prstGeom>
          <a:noFill/>
          <a:ln>
            <a:noFill/>
          </a:ln>
        </p:spPr>
        <p:txBody>
          <a:bodyPr anchorCtr="0" anchor="b" bIns="45175" lIns="90400" spcFirstLastPara="1" rIns="90400" wrap="square" tIns="45175">
            <a:noAutofit/>
          </a:bodyPr>
          <a:lstStyle/>
          <a:p>
            <a:pPr indent="0" lvl="0" marL="0" marR="0" rtl="0" algn="r">
              <a:lnSpc>
                <a:spcPct val="100000"/>
              </a:lnSpc>
              <a:spcBef>
                <a:spcPts val="0"/>
              </a:spcBef>
              <a:spcAft>
                <a:spcPts val="0"/>
              </a:spcAft>
              <a:buClr>
                <a:schemeClr val="dk1"/>
              </a:buClr>
              <a:buSzPts val="3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121" name="Google Shape;121;p9:notes"/>
          <p:cNvSpPr/>
          <p:nvPr>
            <p:ph idx="2" type="sldImg"/>
          </p:nvPr>
        </p:nvSpPr>
        <p:spPr>
          <a:xfrm>
            <a:off x="1203325" y="685800"/>
            <a:ext cx="4573588"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9:notes"/>
          <p:cNvSpPr txBox="1"/>
          <p:nvPr>
            <p:ph idx="1" type="body"/>
          </p:nvPr>
        </p:nvSpPr>
        <p:spPr>
          <a:xfrm>
            <a:off x="698657" y="4344025"/>
            <a:ext cx="5582925" cy="4114488"/>
          </a:xfrm>
          <a:prstGeom prst="rect">
            <a:avLst/>
          </a:prstGeom>
          <a:noFill/>
          <a:ln>
            <a:noFill/>
          </a:ln>
        </p:spPr>
        <p:txBody>
          <a:bodyPr anchorCtr="0" anchor="t" bIns="45175" lIns="90400" spcFirstLastPara="1" rIns="90400" wrap="square" tIns="45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Key Messages: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process will include:</a:t>
            </a:r>
            <a:endParaRPr/>
          </a:p>
          <a:p>
            <a:pPr indent="-282550" lvl="1" marL="734629"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use of </a:t>
            </a:r>
            <a:r>
              <a:rPr b="0" i="1" lang="en-US" sz="1200" u="none" cap="none" strike="noStrike">
                <a:solidFill>
                  <a:schemeClr val="dk1"/>
                </a:solidFill>
                <a:latin typeface="Calibri"/>
                <a:ea typeface="Calibri"/>
                <a:cs typeface="Calibri"/>
                <a:sym typeface="Calibri"/>
              </a:rPr>
              <a:t>myBlueprint</a:t>
            </a:r>
            <a:r>
              <a:rPr b="0" i="0" lang="en-US" sz="1200" u="none" cap="none" strike="noStrike">
                <a:solidFill>
                  <a:schemeClr val="dk1"/>
                </a:solidFill>
                <a:latin typeface="Calibri"/>
                <a:ea typeface="Calibri"/>
                <a:cs typeface="Calibri"/>
                <a:sym typeface="Calibri"/>
              </a:rPr>
              <a:t> for the completion of Individual Pathways Plans and the Course Selection Process</a:t>
            </a:r>
            <a:endParaRPr/>
          </a:p>
          <a:p>
            <a:pPr indent="-282550" lvl="1" marL="734629"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Gathering information about Specialized Schools and Programs</a:t>
            </a:r>
            <a:endParaRPr/>
          </a:p>
          <a:p>
            <a:pPr indent="0" lvl="0" marL="0" marR="0" rtl="0" algn="l">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4" name="Shape 14"/>
        <p:cNvGrpSpPr/>
        <p:nvPr/>
      </p:nvGrpSpPr>
      <p:grpSpPr>
        <a:xfrm>
          <a:off x="0" y="0"/>
          <a:ext cx="0" cy="0"/>
          <a:chOff x="0" y="0"/>
          <a:chExt cx="0" cy="0"/>
        </a:xfrm>
      </p:grpSpPr>
      <p:sp>
        <p:nvSpPr>
          <p:cNvPr id="15" name="Google Shape;15;p2"/>
          <p:cNvSpPr/>
          <p:nvPr/>
        </p:nvSpPr>
        <p:spPr>
          <a:xfrm>
            <a:off x="0" y="5638800"/>
            <a:ext cx="9144000" cy="152399"/>
          </a:xfrm>
          <a:prstGeom prst="rect">
            <a:avLst/>
          </a:prstGeom>
          <a:solidFill>
            <a:srgbClr val="3B60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T Sans"/>
              <a:ea typeface="PT Sans"/>
              <a:cs typeface="PT Sans"/>
              <a:sym typeface="PT Sans"/>
            </a:endParaRPr>
          </a:p>
        </p:txBody>
      </p:sp>
      <p:sp>
        <p:nvSpPr>
          <p:cNvPr id="16" name="Google Shape;16;p2"/>
          <p:cNvSpPr/>
          <p:nvPr/>
        </p:nvSpPr>
        <p:spPr>
          <a:xfrm>
            <a:off x="0" y="0"/>
            <a:ext cx="9144000" cy="6477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T Sans"/>
              <a:ea typeface="PT Sans"/>
              <a:cs typeface="PT Sans"/>
              <a:sym typeface="PT Sans"/>
            </a:endParaRPr>
          </a:p>
        </p:txBody>
      </p:sp>
      <p:sp>
        <p:nvSpPr>
          <p:cNvPr id="17" name="Google Shape;17;p2"/>
          <p:cNvSpPr txBox="1"/>
          <p:nvPr>
            <p:ph idx="1" type="body"/>
          </p:nvPr>
        </p:nvSpPr>
        <p:spPr>
          <a:xfrm>
            <a:off x="457200" y="1828800"/>
            <a:ext cx="8229600" cy="17526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PT Sans"/>
                <a:ea typeface="PT Sans"/>
                <a:cs typeface="PT Sans"/>
                <a:sym typeface="PT Sans"/>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PT Sans"/>
                <a:ea typeface="PT Sans"/>
                <a:cs typeface="PT Sans"/>
                <a:sym typeface="PT Sans"/>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5pPr>
            <a:lvl6pPr indent="-317500" lvl="5" marL="2743200" marR="0" rtl="0" algn="l">
              <a:lnSpc>
                <a:spcPct val="100000"/>
              </a:lnSpc>
              <a:spcBef>
                <a:spcPts val="280"/>
              </a:spcBef>
              <a:spcAft>
                <a:spcPts val="0"/>
              </a:spcAft>
              <a:buClr>
                <a:schemeClr val="accent1"/>
              </a:buClr>
              <a:buSzPts val="1400"/>
              <a:buFont typeface="Arial"/>
              <a:buChar char="•"/>
              <a:defRPr b="0" i="0" sz="1400" u="none" cap="none" strike="noStrike">
                <a:solidFill>
                  <a:schemeClr val="dk2"/>
                </a:solidFill>
                <a:latin typeface="PT Sans"/>
                <a:ea typeface="PT Sans"/>
                <a:cs typeface="PT Sans"/>
                <a:sym typeface="PT Sans"/>
              </a:defRPr>
            </a:lvl6pPr>
            <a:lvl7pPr indent="-317500" lvl="6" marL="3200400" marR="0" rtl="0" algn="l">
              <a:lnSpc>
                <a:spcPct val="100000"/>
              </a:lnSpc>
              <a:spcBef>
                <a:spcPts val="280"/>
              </a:spcBef>
              <a:spcAft>
                <a:spcPts val="0"/>
              </a:spcAft>
              <a:buClr>
                <a:schemeClr val="accent2"/>
              </a:buClr>
              <a:buSzPts val="1400"/>
              <a:buFont typeface="Arial"/>
              <a:buChar char="•"/>
              <a:defRPr b="0" i="0" sz="1400" u="none" cap="none" strike="noStrike">
                <a:solidFill>
                  <a:schemeClr val="dk2"/>
                </a:solidFill>
                <a:latin typeface="PT Sans"/>
                <a:ea typeface="PT Sans"/>
                <a:cs typeface="PT Sans"/>
                <a:sym typeface="PT Sans"/>
              </a:defRPr>
            </a:lvl7pPr>
            <a:lvl8pPr indent="-317500" lvl="7" marL="3657600" marR="0" rtl="0" algn="l">
              <a:lnSpc>
                <a:spcPct val="100000"/>
              </a:lnSpc>
              <a:spcBef>
                <a:spcPts val="280"/>
              </a:spcBef>
              <a:spcAft>
                <a:spcPts val="0"/>
              </a:spcAft>
              <a:buClr>
                <a:schemeClr val="accent3"/>
              </a:buClr>
              <a:buSzPts val="1400"/>
              <a:buFont typeface="Arial"/>
              <a:buChar char="•"/>
              <a:defRPr b="0" i="0" sz="1400" u="none" cap="none" strike="noStrike">
                <a:solidFill>
                  <a:schemeClr val="dk2"/>
                </a:solidFill>
                <a:latin typeface="PT Sans"/>
                <a:ea typeface="PT Sans"/>
                <a:cs typeface="PT Sans"/>
                <a:sym typeface="PT Sans"/>
              </a:defRPr>
            </a:lvl8pPr>
            <a:lvl9pPr indent="-317500" lvl="8" marL="4114800" marR="0" rtl="0" algn="l">
              <a:lnSpc>
                <a:spcPct val="100000"/>
              </a:lnSpc>
              <a:spcBef>
                <a:spcPts val="280"/>
              </a:spcBef>
              <a:spcAft>
                <a:spcPts val="0"/>
              </a:spcAft>
              <a:buClr>
                <a:schemeClr val="accent4"/>
              </a:buClr>
              <a:buSzPts val="1400"/>
              <a:buFont typeface="Arial"/>
              <a:buChar char="•"/>
              <a:defRPr b="0" i="0" sz="1400" u="none" cap="none" strike="noStrike">
                <a:solidFill>
                  <a:schemeClr val="dk2"/>
                </a:solidFill>
                <a:latin typeface="PT Sans"/>
                <a:ea typeface="PT Sans"/>
                <a:cs typeface="PT Sans"/>
                <a:sym typeface="PT Sans"/>
              </a:defRPr>
            </a:lvl9pPr>
          </a:lstStyle>
          <a:p/>
        </p:txBody>
      </p:sp>
      <p:sp>
        <p:nvSpPr>
          <p:cNvPr id="18" name="Google Shape;18;p2"/>
          <p:cNvSpPr txBox="1"/>
          <p:nvPr>
            <p:ph type="title"/>
          </p:nvPr>
        </p:nvSpPr>
        <p:spPr>
          <a:xfrm>
            <a:off x="426127" y="609600"/>
            <a:ext cx="8260799" cy="10395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3500"/>
              <a:buFont typeface="PT Sans"/>
              <a:buNone/>
              <a:defRPr b="0" i="0" sz="3500" u="none" cap="none" strike="noStrike">
                <a:solidFill>
                  <a:schemeClr val="dk1"/>
                </a:solidFill>
                <a:latin typeface="PT Sans"/>
                <a:ea typeface="PT Sans"/>
                <a:cs typeface="PT Sans"/>
                <a:sym typeface="PT Sans"/>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pic>
        <p:nvPicPr>
          <p:cNvPr id="19" name="Google Shape;19;p2"/>
          <p:cNvPicPr preferRelativeResize="0"/>
          <p:nvPr/>
        </p:nvPicPr>
        <p:blipFill rotWithShape="1">
          <a:blip r:embed="rId2">
            <a:alphaModFix/>
          </a:blip>
          <a:srcRect b="0" l="0" r="0" t="0"/>
          <a:stretch/>
        </p:blipFill>
        <p:spPr>
          <a:xfrm>
            <a:off x="0" y="5715000"/>
            <a:ext cx="9144000" cy="1143000"/>
          </a:xfrm>
          <a:prstGeom prst="rect">
            <a:avLst/>
          </a:prstGeom>
          <a:solidFill>
            <a:srgbClr val="FFCC00"/>
          </a:solidFill>
          <a:ln>
            <a:noFill/>
          </a:ln>
        </p:spPr>
      </p:pic>
      <p:pic>
        <p:nvPicPr>
          <p:cNvPr id="20" name="Google Shape;20;p2"/>
          <p:cNvPicPr preferRelativeResize="0"/>
          <p:nvPr/>
        </p:nvPicPr>
        <p:blipFill rotWithShape="1">
          <a:blip r:embed="rId3">
            <a:alphaModFix/>
          </a:blip>
          <a:srcRect b="0" l="0" r="0" t="0"/>
          <a:stretch/>
        </p:blipFill>
        <p:spPr>
          <a:xfrm>
            <a:off x="4020564" y="5715000"/>
            <a:ext cx="1084800" cy="10667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304800" y="228600"/>
            <a:ext cx="8534399" cy="381000"/>
          </a:xfrm>
          <a:prstGeom prst="rect">
            <a:avLst/>
          </a:prstGeom>
          <a:solidFill>
            <a:srgbClr val="3B60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T Sans"/>
              <a:ea typeface="PT Sans"/>
              <a:cs typeface="PT Sans"/>
              <a:sym typeface="PT Sans"/>
            </a:endParaRPr>
          </a:p>
        </p:txBody>
      </p:sp>
      <p:sp>
        <p:nvSpPr>
          <p:cNvPr id="23" name="Google Shape;23;p3"/>
          <p:cNvSpPr txBox="1"/>
          <p:nvPr>
            <p:ph type="title"/>
          </p:nvPr>
        </p:nvSpPr>
        <p:spPr>
          <a:xfrm>
            <a:off x="426127" y="609600"/>
            <a:ext cx="8260799" cy="10395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3500"/>
              <a:buFont typeface="PT Sans"/>
              <a:buNone/>
              <a:defRPr b="0" i="0" sz="3500" u="none" cap="none" strike="noStrike">
                <a:solidFill>
                  <a:schemeClr val="dk1"/>
                </a:solidFill>
                <a:latin typeface="PT Sans"/>
                <a:ea typeface="PT Sans"/>
                <a:cs typeface="PT Sans"/>
                <a:sym typeface="PT Sans"/>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24" name="Google Shape;24;p3"/>
          <p:cNvSpPr txBox="1"/>
          <p:nvPr>
            <p:ph idx="1" type="body"/>
          </p:nvPr>
        </p:nvSpPr>
        <p:spPr>
          <a:xfrm>
            <a:off x="457200" y="1752600"/>
            <a:ext cx="8229600" cy="4267199"/>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PT Sans"/>
                <a:ea typeface="PT Sans"/>
                <a:cs typeface="PT Sans"/>
                <a:sym typeface="PT Sans"/>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PT Sans"/>
                <a:ea typeface="PT Sans"/>
                <a:cs typeface="PT Sans"/>
                <a:sym typeface="PT Sans"/>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5pPr>
            <a:lvl6pPr indent="-317500" lvl="5" marL="2743200" marR="0" rtl="0" algn="l">
              <a:lnSpc>
                <a:spcPct val="100000"/>
              </a:lnSpc>
              <a:spcBef>
                <a:spcPts val="280"/>
              </a:spcBef>
              <a:spcAft>
                <a:spcPts val="0"/>
              </a:spcAft>
              <a:buClr>
                <a:schemeClr val="accent1"/>
              </a:buClr>
              <a:buSzPts val="1400"/>
              <a:buFont typeface="Arial"/>
              <a:buChar char="•"/>
              <a:defRPr b="0" i="0" sz="1400" u="none" cap="none" strike="noStrike">
                <a:solidFill>
                  <a:schemeClr val="dk2"/>
                </a:solidFill>
                <a:latin typeface="PT Sans"/>
                <a:ea typeface="PT Sans"/>
                <a:cs typeface="PT Sans"/>
                <a:sym typeface="PT Sans"/>
              </a:defRPr>
            </a:lvl6pPr>
            <a:lvl7pPr indent="-317500" lvl="6" marL="3200400" marR="0" rtl="0" algn="l">
              <a:lnSpc>
                <a:spcPct val="100000"/>
              </a:lnSpc>
              <a:spcBef>
                <a:spcPts val="280"/>
              </a:spcBef>
              <a:spcAft>
                <a:spcPts val="0"/>
              </a:spcAft>
              <a:buClr>
                <a:schemeClr val="accent2"/>
              </a:buClr>
              <a:buSzPts val="1400"/>
              <a:buFont typeface="Arial"/>
              <a:buChar char="•"/>
              <a:defRPr b="0" i="0" sz="1400" u="none" cap="none" strike="noStrike">
                <a:solidFill>
                  <a:schemeClr val="dk2"/>
                </a:solidFill>
                <a:latin typeface="PT Sans"/>
                <a:ea typeface="PT Sans"/>
                <a:cs typeface="PT Sans"/>
                <a:sym typeface="PT Sans"/>
              </a:defRPr>
            </a:lvl7pPr>
            <a:lvl8pPr indent="-317500" lvl="7" marL="3657600" marR="0" rtl="0" algn="l">
              <a:lnSpc>
                <a:spcPct val="100000"/>
              </a:lnSpc>
              <a:spcBef>
                <a:spcPts val="280"/>
              </a:spcBef>
              <a:spcAft>
                <a:spcPts val="0"/>
              </a:spcAft>
              <a:buClr>
                <a:schemeClr val="accent3"/>
              </a:buClr>
              <a:buSzPts val="1400"/>
              <a:buFont typeface="Arial"/>
              <a:buChar char="•"/>
              <a:defRPr b="0" i="0" sz="1400" u="none" cap="none" strike="noStrike">
                <a:solidFill>
                  <a:schemeClr val="dk2"/>
                </a:solidFill>
                <a:latin typeface="PT Sans"/>
                <a:ea typeface="PT Sans"/>
                <a:cs typeface="PT Sans"/>
                <a:sym typeface="PT Sans"/>
              </a:defRPr>
            </a:lvl8pPr>
            <a:lvl9pPr indent="-317500" lvl="8" marL="4114800" marR="0" rtl="0" algn="l">
              <a:lnSpc>
                <a:spcPct val="100000"/>
              </a:lnSpc>
              <a:spcBef>
                <a:spcPts val="280"/>
              </a:spcBef>
              <a:spcAft>
                <a:spcPts val="0"/>
              </a:spcAft>
              <a:buClr>
                <a:schemeClr val="accent4"/>
              </a:buClr>
              <a:buSzPts val="1400"/>
              <a:buFont typeface="Arial"/>
              <a:buChar char="•"/>
              <a:defRPr b="0" i="0" sz="1400" u="none" cap="none" strike="noStrike">
                <a:solidFill>
                  <a:schemeClr val="dk2"/>
                </a:solidFill>
                <a:latin typeface="PT Sans"/>
                <a:ea typeface="PT Sans"/>
                <a:cs typeface="PT Sans"/>
                <a:sym typeface="PT Sans"/>
              </a:defRPr>
            </a:lvl9pPr>
          </a:lstStyle>
          <a:p/>
        </p:txBody>
      </p:sp>
      <p:sp>
        <p:nvSpPr>
          <p:cNvPr id="25" name="Google Shape;25;p3"/>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lvl1pPr indent="0" lvl="0"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1pPr>
            <a:lvl2pPr indent="0" lvl="1"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2pPr>
            <a:lvl3pPr indent="0" lvl="2"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3pPr>
            <a:lvl4pPr indent="0" lvl="3"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4pPr>
            <a:lvl5pPr indent="0" lvl="4"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5pPr>
            <a:lvl6pPr indent="0" lvl="5"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6pPr>
            <a:lvl7pPr indent="0" lvl="6"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7pPr>
            <a:lvl8pPr indent="0" lvl="7"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8pPr>
            <a:lvl9pPr indent="0" lvl="8"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9pPr>
          </a:lstStyle>
          <a:p>
            <a:pPr indent="0" lvl="0" marL="0" rtl="0" algn="l">
              <a:spcBef>
                <a:spcPts val="0"/>
              </a:spcBef>
              <a:spcAft>
                <a:spcPts val="0"/>
              </a:spcAft>
              <a:buNone/>
            </a:pPr>
            <a:fld id="{00000000-1234-1234-1234-123412341234}" type="slidenum">
              <a:rPr lang="en-US"/>
              <a:t>‹#›</a:t>
            </a:fld>
            <a:endParaRPr/>
          </a:p>
        </p:txBody>
      </p:sp>
      <p:sp>
        <p:nvSpPr>
          <p:cNvPr id="26" name="Google Shape;26;p3"/>
          <p:cNvSpPr txBox="1"/>
          <p:nvPr>
            <p:ph idx="2" type="body"/>
          </p:nvPr>
        </p:nvSpPr>
        <p:spPr>
          <a:xfrm>
            <a:off x="304800" y="228600"/>
            <a:ext cx="8077199" cy="304799"/>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chemeClr val="lt1"/>
              </a:buClr>
              <a:buSzPts val="1600"/>
              <a:buFont typeface="PT Sans"/>
              <a:buNone/>
              <a:defRPr b="1" i="0" sz="1600" u="none" cap="none" strike="noStrike">
                <a:solidFill>
                  <a:schemeClr val="lt1"/>
                </a:solidFill>
                <a:latin typeface="PT Sans"/>
                <a:ea typeface="PT Sans"/>
                <a:cs typeface="PT Sans"/>
                <a:sym typeface="PT Sans"/>
              </a:defRPr>
            </a:lvl1pPr>
            <a:lvl2pPr indent="-355600" lvl="1" marL="9144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2pPr>
            <a:lvl3pPr indent="-342900" lvl="2" marL="1371600" marR="0" rtl="0" algn="l">
              <a:lnSpc>
                <a:spcPct val="100000"/>
              </a:lnSpc>
              <a:spcBef>
                <a:spcPts val="0"/>
              </a:spcBef>
              <a:spcAft>
                <a:spcPts val="0"/>
              </a:spcAft>
              <a:buClr>
                <a:schemeClr val="dk1"/>
              </a:buClr>
              <a:buSzPts val="1800"/>
              <a:buFont typeface="Arial"/>
              <a:buChar char="•"/>
              <a:defRPr b="0" i="0" sz="1800" u="none" cap="none" strike="noStrike">
                <a:solidFill>
                  <a:schemeClr val="dk1"/>
                </a:solidFill>
                <a:latin typeface="PT Sans"/>
                <a:ea typeface="PT Sans"/>
                <a:cs typeface="PT Sans"/>
                <a:sym typeface="PT Sans"/>
              </a:defRPr>
            </a:lvl3pPr>
            <a:lvl4pPr indent="-330200" lvl="3" marL="1828800" marR="0" rtl="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4pPr>
            <a:lvl5pPr indent="-330200" lvl="4" marL="2286000" marR="0" rtl="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5pPr>
            <a:lvl6pPr indent="-317500" lvl="5" marL="2743200" marR="0" rtl="0" algn="l">
              <a:lnSpc>
                <a:spcPct val="100000"/>
              </a:lnSpc>
              <a:spcBef>
                <a:spcPts val="0"/>
              </a:spcBef>
              <a:spcAft>
                <a:spcPts val="0"/>
              </a:spcAft>
              <a:buClr>
                <a:schemeClr val="accent1"/>
              </a:buClr>
              <a:buSzPts val="1400"/>
              <a:buFont typeface="Arial"/>
              <a:buChar char="•"/>
              <a:defRPr b="0" i="0" sz="1400" u="none" cap="none" strike="noStrike">
                <a:solidFill>
                  <a:schemeClr val="dk2"/>
                </a:solidFill>
                <a:latin typeface="PT Sans"/>
                <a:ea typeface="PT Sans"/>
                <a:cs typeface="PT Sans"/>
                <a:sym typeface="PT Sans"/>
              </a:defRPr>
            </a:lvl6pPr>
            <a:lvl7pPr indent="-317500" lvl="6" marL="3200400" marR="0" rtl="0" algn="l">
              <a:lnSpc>
                <a:spcPct val="100000"/>
              </a:lnSpc>
              <a:spcBef>
                <a:spcPts val="0"/>
              </a:spcBef>
              <a:spcAft>
                <a:spcPts val="0"/>
              </a:spcAft>
              <a:buClr>
                <a:schemeClr val="accent2"/>
              </a:buClr>
              <a:buSzPts val="1400"/>
              <a:buFont typeface="Arial"/>
              <a:buChar char="•"/>
              <a:defRPr b="0" i="0" sz="1400" u="none" cap="none" strike="noStrike">
                <a:solidFill>
                  <a:schemeClr val="dk2"/>
                </a:solidFill>
                <a:latin typeface="PT Sans"/>
                <a:ea typeface="PT Sans"/>
                <a:cs typeface="PT Sans"/>
                <a:sym typeface="PT Sans"/>
              </a:defRPr>
            </a:lvl7pPr>
            <a:lvl8pPr indent="-317500" lvl="7" marL="3657600" marR="0" rtl="0" algn="l">
              <a:lnSpc>
                <a:spcPct val="100000"/>
              </a:lnSpc>
              <a:spcBef>
                <a:spcPts val="0"/>
              </a:spcBef>
              <a:spcAft>
                <a:spcPts val="0"/>
              </a:spcAft>
              <a:buClr>
                <a:schemeClr val="accent3"/>
              </a:buClr>
              <a:buSzPts val="1400"/>
              <a:buFont typeface="Arial"/>
              <a:buChar char="•"/>
              <a:defRPr b="0" i="0" sz="1400" u="none" cap="none" strike="noStrike">
                <a:solidFill>
                  <a:schemeClr val="dk2"/>
                </a:solidFill>
                <a:latin typeface="PT Sans"/>
                <a:ea typeface="PT Sans"/>
                <a:cs typeface="PT Sans"/>
                <a:sym typeface="PT Sans"/>
              </a:defRPr>
            </a:lvl8pPr>
            <a:lvl9pPr indent="-317500" lvl="8" marL="4114800" marR="0" rtl="0" algn="l">
              <a:lnSpc>
                <a:spcPct val="100000"/>
              </a:lnSpc>
              <a:spcBef>
                <a:spcPts val="0"/>
              </a:spcBef>
              <a:spcAft>
                <a:spcPts val="0"/>
              </a:spcAft>
              <a:buClr>
                <a:schemeClr val="accent4"/>
              </a:buClr>
              <a:buSzPts val="1400"/>
              <a:buFont typeface="Arial"/>
              <a:buChar char="•"/>
              <a:defRPr b="0" i="0" sz="1400" u="none" cap="none" strike="noStrike">
                <a:solidFill>
                  <a:schemeClr val="dk2"/>
                </a:solidFill>
                <a:latin typeface="PT Sans"/>
                <a:ea typeface="PT Sans"/>
                <a:cs typeface="PT Sans"/>
                <a:sym typeface="PT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426127" y="609600"/>
            <a:ext cx="8260799" cy="10395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3500"/>
              <a:buFont typeface="PT Sans"/>
              <a:buNone/>
              <a:defRPr b="0" i="0" sz="3500" u="none" cap="none" strike="noStrike">
                <a:solidFill>
                  <a:schemeClr val="dk1"/>
                </a:solidFill>
                <a:latin typeface="PT Sans"/>
                <a:ea typeface="PT Sans"/>
                <a:cs typeface="PT Sans"/>
                <a:sym typeface="PT Sans"/>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29" name="Google Shape;29;p4"/>
          <p:cNvSpPr txBox="1"/>
          <p:nvPr>
            <p:ph idx="1" type="body"/>
          </p:nvPr>
        </p:nvSpPr>
        <p:spPr>
          <a:xfrm>
            <a:off x="457200" y="1752600"/>
            <a:ext cx="8229600" cy="4267199"/>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PT Sans"/>
                <a:ea typeface="PT Sans"/>
                <a:cs typeface="PT Sans"/>
                <a:sym typeface="PT Sans"/>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PT Sans"/>
                <a:ea typeface="PT Sans"/>
                <a:cs typeface="PT Sans"/>
                <a:sym typeface="PT Sans"/>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5pPr>
            <a:lvl6pPr indent="-317500" lvl="5" marL="2743200" marR="0" rtl="0" algn="l">
              <a:lnSpc>
                <a:spcPct val="100000"/>
              </a:lnSpc>
              <a:spcBef>
                <a:spcPts val="280"/>
              </a:spcBef>
              <a:spcAft>
                <a:spcPts val="0"/>
              </a:spcAft>
              <a:buClr>
                <a:schemeClr val="accent1"/>
              </a:buClr>
              <a:buSzPts val="1400"/>
              <a:buFont typeface="Arial"/>
              <a:buChar char="•"/>
              <a:defRPr b="0" i="0" sz="1400" u="none" cap="none" strike="noStrike">
                <a:solidFill>
                  <a:schemeClr val="dk2"/>
                </a:solidFill>
                <a:latin typeface="PT Sans"/>
                <a:ea typeface="PT Sans"/>
                <a:cs typeface="PT Sans"/>
                <a:sym typeface="PT Sans"/>
              </a:defRPr>
            </a:lvl6pPr>
            <a:lvl7pPr indent="-317500" lvl="6" marL="3200400" marR="0" rtl="0" algn="l">
              <a:lnSpc>
                <a:spcPct val="100000"/>
              </a:lnSpc>
              <a:spcBef>
                <a:spcPts val="280"/>
              </a:spcBef>
              <a:spcAft>
                <a:spcPts val="0"/>
              </a:spcAft>
              <a:buClr>
                <a:schemeClr val="accent2"/>
              </a:buClr>
              <a:buSzPts val="1400"/>
              <a:buFont typeface="Arial"/>
              <a:buChar char="•"/>
              <a:defRPr b="0" i="0" sz="1400" u="none" cap="none" strike="noStrike">
                <a:solidFill>
                  <a:schemeClr val="dk2"/>
                </a:solidFill>
                <a:latin typeface="PT Sans"/>
                <a:ea typeface="PT Sans"/>
                <a:cs typeface="PT Sans"/>
                <a:sym typeface="PT Sans"/>
              </a:defRPr>
            </a:lvl7pPr>
            <a:lvl8pPr indent="-317500" lvl="7" marL="3657600" marR="0" rtl="0" algn="l">
              <a:lnSpc>
                <a:spcPct val="100000"/>
              </a:lnSpc>
              <a:spcBef>
                <a:spcPts val="280"/>
              </a:spcBef>
              <a:spcAft>
                <a:spcPts val="0"/>
              </a:spcAft>
              <a:buClr>
                <a:schemeClr val="accent3"/>
              </a:buClr>
              <a:buSzPts val="1400"/>
              <a:buFont typeface="Arial"/>
              <a:buChar char="•"/>
              <a:defRPr b="0" i="0" sz="1400" u="none" cap="none" strike="noStrike">
                <a:solidFill>
                  <a:schemeClr val="dk2"/>
                </a:solidFill>
                <a:latin typeface="PT Sans"/>
                <a:ea typeface="PT Sans"/>
                <a:cs typeface="PT Sans"/>
                <a:sym typeface="PT Sans"/>
              </a:defRPr>
            </a:lvl8pPr>
            <a:lvl9pPr indent="-317500" lvl="8" marL="4114800" marR="0" rtl="0" algn="l">
              <a:lnSpc>
                <a:spcPct val="100000"/>
              </a:lnSpc>
              <a:spcBef>
                <a:spcPts val="280"/>
              </a:spcBef>
              <a:spcAft>
                <a:spcPts val="0"/>
              </a:spcAft>
              <a:buClr>
                <a:schemeClr val="accent4"/>
              </a:buClr>
              <a:buSzPts val="1400"/>
              <a:buFont typeface="Arial"/>
              <a:buChar char="•"/>
              <a:defRPr b="0" i="0" sz="1400" u="none" cap="none" strike="noStrike">
                <a:solidFill>
                  <a:schemeClr val="dk2"/>
                </a:solidFill>
                <a:latin typeface="PT Sans"/>
                <a:ea typeface="PT Sans"/>
                <a:cs typeface="PT Sans"/>
                <a:sym typeface="PT Sans"/>
              </a:defRPr>
            </a:lvl9pPr>
          </a:lstStyle>
          <a:p/>
        </p:txBody>
      </p:sp>
      <p:sp>
        <p:nvSpPr>
          <p:cNvPr id="30" name="Google Shape;30;p4"/>
          <p:cNvSpPr txBox="1"/>
          <p:nvPr>
            <p:ph idx="10" type="dt"/>
          </p:nvPr>
        </p:nvSpPr>
        <p:spPr>
          <a:xfrm>
            <a:off x="457200" y="6356350"/>
            <a:ext cx="2133599" cy="365099"/>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1pPr>
            <a:lvl2pPr lvl="1"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2pPr>
            <a:lvl3pPr lvl="2"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3pPr>
            <a:lvl4pPr lvl="3"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4pPr>
            <a:lvl5pPr lvl="4"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5pPr>
            <a:lvl6pPr lvl="5"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6pPr>
            <a:lvl7pPr lvl="6"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7pPr>
            <a:lvl8pPr lvl="7"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8pPr>
            <a:lvl9pPr lvl="8"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9pPr>
          </a:lstStyle>
          <a:p/>
        </p:txBody>
      </p:sp>
      <p:sp>
        <p:nvSpPr>
          <p:cNvPr id="31" name="Google Shape;31;p4"/>
          <p:cNvSpPr txBox="1"/>
          <p:nvPr>
            <p:ph idx="11" type="ftr"/>
          </p:nvPr>
        </p:nvSpPr>
        <p:spPr>
          <a:xfrm>
            <a:off x="3124200" y="6356350"/>
            <a:ext cx="2895600" cy="365099"/>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1pPr>
            <a:lvl2pPr lvl="1"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2pPr>
            <a:lvl3pPr lvl="2"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3pPr>
            <a:lvl4pPr lvl="3"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4pPr>
            <a:lvl5pPr lvl="4"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5pPr>
            <a:lvl6pPr lvl="5"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6pPr>
            <a:lvl7pPr lvl="6"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7pPr>
            <a:lvl8pPr lvl="7"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8pPr>
            <a:lvl9pPr lvl="8" marR="0" rtl="0" algn="l">
              <a:lnSpc>
                <a:spcPct val="100000"/>
              </a:lnSpc>
              <a:spcBef>
                <a:spcPts val="0"/>
              </a:spcBef>
              <a:spcAft>
                <a:spcPts val="0"/>
              </a:spcAft>
              <a:buClr>
                <a:schemeClr val="dk1"/>
              </a:buClr>
              <a:buSzPts val="1800"/>
              <a:buFont typeface="PT Sans"/>
              <a:buNone/>
              <a:defRPr b="0" i="0" sz="1800" u="none" cap="none" strike="noStrike">
                <a:solidFill>
                  <a:schemeClr val="dk1"/>
                </a:solidFill>
                <a:latin typeface="PT Sans"/>
                <a:ea typeface="PT Sans"/>
                <a:cs typeface="PT Sans"/>
                <a:sym typeface="PT Sans"/>
              </a:defRPr>
            </a:lvl9pPr>
          </a:lstStyle>
          <a:p/>
        </p:txBody>
      </p:sp>
      <p:sp>
        <p:nvSpPr>
          <p:cNvPr id="32" name="Google Shape;32;p4"/>
          <p:cNvSpPr txBox="1"/>
          <p:nvPr>
            <p:ph idx="12" type="sldNum"/>
          </p:nvPr>
        </p:nvSpPr>
        <p:spPr>
          <a:xfrm>
            <a:off x="7924800" y="152400"/>
            <a:ext cx="1066799" cy="329100"/>
          </a:xfrm>
          <a:prstGeom prst="rect">
            <a:avLst/>
          </a:prstGeom>
          <a:noFill/>
          <a:ln>
            <a:noFill/>
          </a:ln>
        </p:spPr>
        <p:txBody>
          <a:bodyPr anchorCtr="1" anchor="b" bIns="0" lIns="91425" spcFirstLastPara="1" rIns="91425" wrap="square" tIns="45700">
            <a:noAutofit/>
          </a:bodyPr>
          <a:lstStyle>
            <a:lvl1pPr indent="0" lvl="0"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1pPr>
            <a:lvl2pPr indent="0" lvl="1"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2pPr>
            <a:lvl3pPr indent="0" lvl="2"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3pPr>
            <a:lvl4pPr indent="0" lvl="3"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4pPr>
            <a:lvl5pPr indent="0" lvl="4"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5pPr>
            <a:lvl6pPr indent="0" lvl="5"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6pPr>
            <a:lvl7pPr indent="0" lvl="6"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7pPr>
            <a:lvl8pPr indent="0" lvl="7"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8pPr>
            <a:lvl9pPr indent="0" lvl="8"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End Slide">
    <p:spTree>
      <p:nvGrpSpPr>
        <p:cNvPr id="33" name="Shape 33"/>
        <p:cNvGrpSpPr/>
        <p:nvPr/>
      </p:nvGrpSpPr>
      <p:grpSpPr>
        <a:xfrm>
          <a:off x="0" y="0"/>
          <a:ext cx="0" cy="0"/>
          <a:chOff x="0" y="0"/>
          <a:chExt cx="0" cy="0"/>
        </a:xfrm>
      </p:grpSpPr>
      <p:sp>
        <p:nvSpPr>
          <p:cNvPr id="34" name="Google Shape;34;p5"/>
          <p:cNvSpPr/>
          <p:nvPr/>
        </p:nvSpPr>
        <p:spPr>
          <a:xfrm>
            <a:off x="605589" y="5074919"/>
            <a:ext cx="7946099" cy="109739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T Sans"/>
              <a:ea typeface="PT Sans"/>
              <a:cs typeface="PT Sans"/>
              <a:sym typeface="PT Sans"/>
            </a:endParaRPr>
          </a:p>
        </p:txBody>
      </p:sp>
      <p:sp>
        <p:nvSpPr>
          <p:cNvPr id="35" name="Google Shape;35;p5"/>
          <p:cNvSpPr/>
          <p:nvPr/>
        </p:nvSpPr>
        <p:spPr>
          <a:xfrm>
            <a:off x="0" y="0"/>
            <a:ext cx="9144000" cy="6858000"/>
          </a:xfrm>
          <a:prstGeom prst="rect">
            <a:avLst/>
          </a:prstGeom>
          <a:solidFill>
            <a:srgbClr val="3B60AF"/>
          </a:solidFill>
          <a:ln cap="flat" cmpd="sng" w="9525">
            <a:solidFill>
              <a:srgbClr val="8E9E9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B60AC"/>
              </a:solidFill>
              <a:latin typeface="PT Sans"/>
              <a:ea typeface="PT Sans"/>
              <a:cs typeface="PT Sans"/>
              <a:sym typeface="PT Sans"/>
            </a:endParaRPr>
          </a:p>
        </p:txBody>
      </p:sp>
      <p:pic>
        <p:nvPicPr>
          <p:cNvPr id="36" name="Google Shape;36;p5"/>
          <p:cNvPicPr preferRelativeResize="0"/>
          <p:nvPr/>
        </p:nvPicPr>
        <p:blipFill rotWithShape="1">
          <a:blip r:embed="rId2">
            <a:alphaModFix/>
          </a:blip>
          <a:srcRect b="0" l="0" r="0" t="0"/>
          <a:stretch/>
        </p:blipFill>
        <p:spPr>
          <a:xfrm>
            <a:off x="3032541" y="1828800"/>
            <a:ext cx="2944500" cy="2895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0" l="0" r="0" t="0"/>
          <a:stretch/>
        </p:blipFill>
        <p:spPr>
          <a:xfrm>
            <a:off x="0" y="5715000"/>
            <a:ext cx="9144000" cy="152399"/>
          </a:xfrm>
          <a:prstGeom prst="rect">
            <a:avLst/>
          </a:prstGeom>
          <a:solidFill>
            <a:srgbClr val="FFCC00"/>
          </a:solidFill>
          <a:ln>
            <a:noFill/>
          </a:ln>
        </p:spPr>
      </p:pic>
      <p:sp>
        <p:nvSpPr>
          <p:cNvPr id="39" name="Google Shape;39;p6"/>
          <p:cNvSpPr/>
          <p:nvPr/>
        </p:nvSpPr>
        <p:spPr>
          <a:xfrm>
            <a:off x="0" y="5791200"/>
            <a:ext cx="9144000" cy="1066799"/>
          </a:xfrm>
          <a:prstGeom prst="rect">
            <a:avLst/>
          </a:prstGeom>
          <a:solidFill>
            <a:srgbClr val="3B60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T Sans"/>
              <a:ea typeface="PT Sans"/>
              <a:cs typeface="PT Sans"/>
              <a:sym typeface="PT Sans"/>
            </a:endParaRPr>
          </a:p>
        </p:txBody>
      </p:sp>
      <p:sp>
        <p:nvSpPr>
          <p:cNvPr id="40" name="Google Shape;40;p6"/>
          <p:cNvSpPr/>
          <p:nvPr/>
        </p:nvSpPr>
        <p:spPr>
          <a:xfrm>
            <a:off x="0" y="0"/>
            <a:ext cx="9144000" cy="6477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T Sans"/>
              <a:ea typeface="PT Sans"/>
              <a:cs typeface="PT Sans"/>
              <a:sym typeface="PT Sans"/>
            </a:endParaRPr>
          </a:p>
        </p:txBody>
      </p:sp>
      <p:pic>
        <p:nvPicPr>
          <p:cNvPr id="41" name="Google Shape;41;p6"/>
          <p:cNvPicPr preferRelativeResize="0"/>
          <p:nvPr/>
        </p:nvPicPr>
        <p:blipFill rotWithShape="1">
          <a:blip r:embed="rId3">
            <a:alphaModFix/>
          </a:blip>
          <a:srcRect b="0" l="0" r="0" t="0"/>
          <a:stretch/>
        </p:blipFill>
        <p:spPr>
          <a:xfrm>
            <a:off x="2686516" y="1371600"/>
            <a:ext cx="3409500" cy="33527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42" name="Shape 42"/>
        <p:cNvGrpSpPr/>
        <p:nvPr/>
      </p:nvGrpSpPr>
      <p:grpSpPr>
        <a:xfrm>
          <a:off x="0" y="0"/>
          <a:ext cx="0" cy="0"/>
          <a:chOff x="0" y="0"/>
          <a:chExt cx="0" cy="0"/>
        </a:xfrm>
      </p:grpSpPr>
      <p:sp>
        <p:nvSpPr>
          <p:cNvPr id="43" name="Google Shape;43;p7"/>
          <p:cNvSpPr txBox="1"/>
          <p:nvPr>
            <p:ph type="title"/>
          </p:nvPr>
        </p:nvSpPr>
        <p:spPr>
          <a:xfrm>
            <a:off x="426127" y="2590800"/>
            <a:ext cx="8260799" cy="10395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3500"/>
              <a:buFont typeface="PT Sans"/>
              <a:buNone/>
              <a:defRPr b="0" i="0" sz="3500" u="none" cap="none" strike="noStrike">
                <a:solidFill>
                  <a:schemeClr val="dk1"/>
                </a:solidFill>
                <a:latin typeface="PT Sans"/>
                <a:ea typeface="PT Sans"/>
                <a:cs typeface="PT Sans"/>
                <a:sym typeface="PT Sans"/>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44" name="Google Shape;44;p7"/>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lvl1pPr indent="0" lvl="0"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1pPr>
            <a:lvl2pPr indent="0" lvl="1"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2pPr>
            <a:lvl3pPr indent="0" lvl="2"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3pPr>
            <a:lvl4pPr indent="0" lvl="3"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4pPr>
            <a:lvl5pPr indent="0" lvl="4"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5pPr>
            <a:lvl6pPr indent="0" lvl="5"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6pPr>
            <a:lvl7pPr indent="0" lvl="6"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7pPr>
            <a:lvl8pPr indent="0" lvl="7"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8pPr>
            <a:lvl9pPr indent="0" lvl="8" marL="0" marR="0" rtl="0" algn="l">
              <a:lnSpc>
                <a:spcPct val="100000"/>
              </a:lnSpc>
              <a:spcBef>
                <a:spcPts val="0"/>
              </a:spcBef>
              <a:spcAft>
                <a:spcPts val="0"/>
              </a:spcAft>
              <a:buClr>
                <a:schemeClr val="lt1"/>
              </a:buClr>
              <a:buSzPts val="300"/>
              <a:buFont typeface="PT Sans"/>
              <a:buNone/>
              <a:defRPr b="0" i="0" sz="1200" u="none" cap="none" strike="noStrike">
                <a:solidFill>
                  <a:schemeClr val="lt1"/>
                </a:solidFill>
                <a:latin typeface="PT Sans"/>
                <a:ea typeface="PT Sans"/>
                <a:cs typeface="PT Sans"/>
                <a:sym typeface="PT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No Footer">
  <p:cSld name="Blank, No Footer">
    <p:spTree>
      <p:nvGrpSpPr>
        <p:cNvPr id="45" name="Shape 45"/>
        <p:cNvGrpSpPr/>
        <p:nvPr/>
      </p:nvGrpSpPr>
      <p:grpSpPr>
        <a:xfrm>
          <a:off x="0" y="0"/>
          <a:ext cx="0" cy="0"/>
          <a:chOff x="0" y="0"/>
          <a:chExt cx="0" cy="0"/>
        </a:xfrm>
      </p:grpSpPr>
      <p:sp>
        <p:nvSpPr>
          <p:cNvPr id="46" name="Google Shape;46;p8"/>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T Sans"/>
              <a:ea typeface="PT Sans"/>
              <a:cs typeface="PT Sans"/>
              <a:sym typeface="PT Sans"/>
            </a:endParaRPr>
          </a:p>
        </p:txBody>
      </p:sp>
      <p:sp>
        <p:nvSpPr>
          <p:cNvPr id="47" name="Google Shape;47;p8"/>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lvl1pPr indent="0" lvl="0" marL="0" marR="0" rtl="0" algn="l">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1pPr>
            <a:lvl2pPr indent="0" lvl="1" marL="0" marR="0" rtl="0" algn="l">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2pPr>
            <a:lvl3pPr indent="0" lvl="2" marL="0" marR="0" rtl="0" algn="l">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3pPr>
            <a:lvl4pPr indent="0" lvl="3" marL="0" marR="0" rtl="0" algn="l">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4pPr>
            <a:lvl5pPr indent="0" lvl="4" marL="0" marR="0" rtl="0" algn="l">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5pPr>
            <a:lvl6pPr indent="0" lvl="5" marL="0" marR="0" rtl="0" algn="l">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6pPr>
            <a:lvl7pPr indent="0" lvl="6" marL="0" marR="0" rtl="0" algn="l">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7pPr>
            <a:lvl8pPr indent="0" lvl="7" marL="0" marR="0" rtl="0" algn="l">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8pPr>
            <a:lvl9pPr indent="0" lvl="8" marL="0" marR="0" rtl="0" algn="l">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457200" y="1752600"/>
            <a:ext cx="8229600" cy="4267199"/>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PT Sans"/>
                <a:ea typeface="PT Sans"/>
                <a:cs typeface="PT Sans"/>
                <a:sym typeface="PT Sans"/>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PT Sans"/>
                <a:ea typeface="PT Sans"/>
                <a:cs typeface="PT Sans"/>
                <a:sym typeface="PT Sans"/>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5pPr>
            <a:lvl6pPr indent="-317500" lvl="5" marL="2743200" marR="0" rtl="0" algn="l">
              <a:lnSpc>
                <a:spcPct val="100000"/>
              </a:lnSpc>
              <a:spcBef>
                <a:spcPts val="280"/>
              </a:spcBef>
              <a:spcAft>
                <a:spcPts val="0"/>
              </a:spcAft>
              <a:buClr>
                <a:schemeClr val="accent1"/>
              </a:buClr>
              <a:buSzPts val="1400"/>
              <a:buFont typeface="Arial"/>
              <a:buChar char="•"/>
              <a:defRPr b="0" i="0" sz="1400" u="none" cap="none" strike="noStrike">
                <a:solidFill>
                  <a:schemeClr val="dk2"/>
                </a:solidFill>
                <a:latin typeface="PT Sans"/>
                <a:ea typeface="PT Sans"/>
                <a:cs typeface="PT Sans"/>
                <a:sym typeface="PT Sans"/>
              </a:defRPr>
            </a:lvl6pPr>
            <a:lvl7pPr indent="-317500" lvl="6" marL="3200400" marR="0" rtl="0" algn="l">
              <a:lnSpc>
                <a:spcPct val="100000"/>
              </a:lnSpc>
              <a:spcBef>
                <a:spcPts val="280"/>
              </a:spcBef>
              <a:spcAft>
                <a:spcPts val="0"/>
              </a:spcAft>
              <a:buClr>
                <a:schemeClr val="accent2"/>
              </a:buClr>
              <a:buSzPts val="1400"/>
              <a:buFont typeface="Arial"/>
              <a:buChar char="•"/>
              <a:defRPr b="0" i="0" sz="1400" u="none" cap="none" strike="noStrike">
                <a:solidFill>
                  <a:schemeClr val="dk2"/>
                </a:solidFill>
                <a:latin typeface="PT Sans"/>
                <a:ea typeface="PT Sans"/>
                <a:cs typeface="PT Sans"/>
                <a:sym typeface="PT Sans"/>
              </a:defRPr>
            </a:lvl7pPr>
            <a:lvl8pPr indent="-317500" lvl="7" marL="3657600" marR="0" rtl="0" algn="l">
              <a:lnSpc>
                <a:spcPct val="100000"/>
              </a:lnSpc>
              <a:spcBef>
                <a:spcPts val="280"/>
              </a:spcBef>
              <a:spcAft>
                <a:spcPts val="0"/>
              </a:spcAft>
              <a:buClr>
                <a:schemeClr val="accent3"/>
              </a:buClr>
              <a:buSzPts val="1400"/>
              <a:buFont typeface="Arial"/>
              <a:buChar char="•"/>
              <a:defRPr b="0" i="0" sz="1400" u="none" cap="none" strike="noStrike">
                <a:solidFill>
                  <a:schemeClr val="dk2"/>
                </a:solidFill>
                <a:latin typeface="PT Sans"/>
                <a:ea typeface="PT Sans"/>
                <a:cs typeface="PT Sans"/>
                <a:sym typeface="PT Sans"/>
              </a:defRPr>
            </a:lvl8pPr>
            <a:lvl9pPr indent="-317500" lvl="8" marL="4114800" marR="0" rtl="0" algn="l">
              <a:lnSpc>
                <a:spcPct val="100000"/>
              </a:lnSpc>
              <a:spcBef>
                <a:spcPts val="280"/>
              </a:spcBef>
              <a:spcAft>
                <a:spcPts val="0"/>
              </a:spcAft>
              <a:buClr>
                <a:schemeClr val="accent4"/>
              </a:buClr>
              <a:buSzPts val="1400"/>
              <a:buFont typeface="Arial"/>
              <a:buChar char="•"/>
              <a:defRPr b="0" i="0" sz="1400" u="none" cap="none" strike="noStrike">
                <a:solidFill>
                  <a:schemeClr val="dk2"/>
                </a:solidFill>
                <a:latin typeface="PT Sans"/>
                <a:ea typeface="PT Sans"/>
                <a:cs typeface="PT Sans"/>
                <a:sym typeface="PT Sans"/>
              </a:defRPr>
            </a:lvl9pPr>
          </a:lstStyle>
          <a:p/>
        </p:txBody>
      </p:sp>
      <p:sp>
        <p:nvSpPr>
          <p:cNvPr id="11" name="Google Shape;11;p1"/>
          <p:cNvSpPr txBox="1"/>
          <p:nvPr>
            <p:ph idx="12" type="sldNum"/>
          </p:nvPr>
        </p:nvSpPr>
        <p:spPr>
          <a:xfrm>
            <a:off x="7924800" y="152400"/>
            <a:ext cx="1066799" cy="329100"/>
          </a:xfrm>
          <a:prstGeom prst="rect">
            <a:avLst/>
          </a:prstGeom>
          <a:noFill/>
          <a:ln>
            <a:noFill/>
          </a:ln>
        </p:spPr>
        <p:txBody>
          <a:bodyPr anchorCtr="1" anchor="b" bIns="0" lIns="91425" spcFirstLastPara="1" rIns="91425" wrap="square" tIns="45700">
            <a:noAutofit/>
          </a:bodyPr>
          <a:lstStyle>
            <a:lvl1pPr indent="0" lvl="0"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1pPr>
            <a:lvl2pPr indent="0" lvl="1"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2pPr>
            <a:lvl3pPr indent="0" lvl="2"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3pPr>
            <a:lvl4pPr indent="0" lvl="3"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4pPr>
            <a:lvl5pPr indent="0" lvl="4"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5pPr>
            <a:lvl6pPr indent="0" lvl="5"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6pPr>
            <a:lvl7pPr indent="0" lvl="6"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7pPr>
            <a:lvl8pPr indent="0" lvl="7"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8pPr>
            <a:lvl9pPr indent="0" lvl="8" marL="0" marR="0" rtl="0" algn="r">
              <a:lnSpc>
                <a:spcPct val="100000"/>
              </a:lnSpc>
              <a:spcBef>
                <a:spcPts val="0"/>
              </a:spcBef>
              <a:spcAft>
                <a:spcPts val="0"/>
              </a:spcAft>
              <a:buClr>
                <a:schemeClr val="dk1"/>
              </a:buClr>
              <a:buSzPts val="300"/>
              <a:buFont typeface="PT Sans"/>
              <a:buNone/>
              <a:defRPr b="0" i="0" sz="1200" u="none" cap="none" strike="noStrike">
                <a:solidFill>
                  <a:schemeClr val="dk1"/>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sp>
        <p:nvSpPr>
          <p:cNvPr id="12" name="Google Shape;12;p1"/>
          <p:cNvSpPr txBox="1"/>
          <p:nvPr>
            <p:ph type="title"/>
          </p:nvPr>
        </p:nvSpPr>
        <p:spPr>
          <a:xfrm>
            <a:off x="426127" y="609600"/>
            <a:ext cx="8260799" cy="10395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3500"/>
              <a:buFont typeface="PT Sans"/>
              <a:buNone/>
              <a:defRPr b="0" i="0" sz="3500" u="none" cap="none" strike="noStrike">
                <a:solidFill>
                  <a:schemeClr val="dk1"/>
                </a:solidFill>
                <a:latin typeface="PT Sans"/>
                <a:ea typeface="PT Sans"/>
                <a:cs typeface="PT Sans"/>
                <a:sym typeface="PT Sans"/>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pic>
        <p:nvPicPr>
          <p:cNvPr id="13" name="Google Shape;13;p1"/>
          <p:cNvPicPr preferRelativeResize="0"/>
          <p:nvPr/>
        </p:nvPicPr>
        <p:blipFill rotWithShape="1">
          <a:blip r:embed="rId1">
            <a:alphaModFix/>
          </a:blip>
          <a:srcRect b="0" l="0" r="0" t="0"/>
          <a:stretch/>
        </p:blipFill>
        <p:spPr>
          <a:xfrm>
            <a:off x="106328" y="6096000"/>
            <a:ext cx="9037799" cy="762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drive.google.com/a/tdsb.on.ca/file/d/0B5OV_63tOtNoaE96X2MxM0JTMGM/view?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myblueprint.ca/tdsb"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tdsb.on.ca/HighSchool/GoingtoHighSchool/OpenHousesandInformationNights.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pic>
        <p:nvPicPr>
          <p:cNvPr id="53" name="Google Shape;53;p9"/>
          <p:cNvPicPr preferRelativeResize="0"/>
          <p:nvPr/>
        </p:nvPicPr>
        <p:blipFill>
          <a:blip r:embed="rId3">
            <a:alphaModFix/>
          </a:blip>
          <a:stretch>
            <a:fillRect/>
          </a:stretch>
        </p:blipFill>
        <p:spPr>
          <a:xfrm>
            <a:off x="0" y="0"/>
            <a:ext cx="5187450" cy="5669101"/>
          </a:xfrm>
          <a:prstGeom prst="rect">
            <a:avLst/>
          </a:prstGeom>
          <a:noFill/>
          <a:ln>
            <a:noFill/>
          </a:ln>
        </p:spPr>
      </p:pic>
      <p:sp>
        <p:nvSpPr>
          <p:cNvPr id="54" name="Google Shape;54;p9"/>
          <p:cNvSpPr txBox="1"/>
          <p:nvPr/>
        </p:nvSpPr>
        <p:spPr>
          <a:xfrm>
            <a:off x="5011600" y="0"/>
            <a:ext cx="4132500" cy="56691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r">
              <a:spcBef>
                <a:spcPts val="0"/>
              </a:spcBef>
              <a:spcAft>
                <a:spcPts val="0"/>
              </a:spcAft>
              <a:buNone/>
            </a:pPr>
            <a:r>
              <a:t/>
            </a:r>
            <a:endParaRPr sz="2400"/>
          </a:p>
          <a:p>
            <a:pPr indent="0" lvl="0" marL="0" rtl="0" algn="r">
              <a:spcBef>
                <a:spcPts val="0"/>
              </a:spcBef>
              <a:spcAft>
                <a:spcPts val="0"/>
              </a:spcAft>
              <a:buNone/>
            </a:pPr>
            <a:r>
              <a:rPr b="1" lang="en-US" sz="2400">
                <a:solidFill>
                  <a:srgbClr val="351C75"/>
                </a:solidFill>
              </a:rPr>
              <a:t>Toronto District School</a:t>
            </a:r>
            <a:r>
              <a:rPr b="1" lang="en-US" sz="2400">
                <a:solidFill>
                  <a:srgbClr val="351C75"/>
                </a:solidFill>
              </a:rPr>
              <a:t> </a:t>
            </a:r>
            <a:r>
              <a:rPr b="1" lang="en-US" sz="2400">
                <a:solidFill>
                  <a:srgbClr val="351C75"/>
                </a:solidFill>
              </a:rPr>
              <a:t>Board</a:t>
            </a:r>
            <a:endParaRPr b="1" sz="2400">
              <a:solidFill>
                <a:srgbClr val="351C75"/>
              </a:solidFill>
            </a:endParaRPr>
          </a:p>
          <a:p>
            <a:pPr indent="0" lvl="0" marL="0" rtl="0" algn="r">
              <a:spcBef>
                <a:spcPts val="0"/>
              </a:spcBef>
              <a:spcAft>
                <a:spcPts val="0"/>
              </a:spcAft>
              <a:buNone/>
            </a:pPr>
            <a:r>
              <a:t/>
            </a:r>
            <a:endParaRPr b="1" sz="2400">
              <a:solidFill>
                <a:srgbClr val="351C75"/>
              </a:solidFill>
            </a:endParaRPr>
          </a:p>
          <a:p>
            <a:pPr indent="0" lvl="0" marL="0" rtl="0" algn="r">
              <a:spcBef>
                <a:spcPts val="0"/>
              </a:spcBef>
              <a:spcAft>
                <a:spcPts val="0"/>
              </a:spcAft>
              <a:buNone/>
            </a:pPr>
            <a:r>
              <a:rPr b="1" lang="en-US" sz="2400">
                <a:solidFill>
                  <a:srgbClr val="351C75"/>
                </a:solidFill>
              </a:rPr>
              <a:t>Grade 8 to 9 </a:t>
            </a:r>
            <a:endParaRPr b="1" sz="2400">
              <a:solidFill>
                <a:srgbClr val="351C75"/>
              </a:solidFill>
            </a:endParaRPr>
          </a:p>
          <a:p>
            <a:pPr indent="0" lvl="0" marL="0" rtl="0" algn="r">
              <a:spcBef>
                <a:spcPts val="0"/>
              </a:spcBef>
              <a:spcAft>
                <a:spcPts val="0"/>
              </a:spcAft>
              <a:buNone/>
            </a:pPr>
            <a:r>
              <a:rPr b="1" lang="en-US" sz="2400">
                <a:solidFill>
                  <a:srgbClr val="351C75"/>
                </a:solidFill>
              </a:rPr>
              <a:t>Transition Information Session for the </a:t>
            </a:r>
            <a:endParaRPr b="1" sz="2400">
              <a:solidFill>
                <a:srgbClr val="351C75"/>
              </a:solidFill>
            </a:endParaRPr>
          </a:p>
          <a:p>
            <a:pPr indent="0" lvl="0" marL="0" rtl="0" algn="r">
              <a:spcBef>
                <a:spcPts val="0"/>
              </a:spcBef>
              <a:spcAft>
                <a:spcPts val="0"/>
              </a:spcAft>
              <a:buNone/>
            </a:pPr>
            <a:r>
              <a:rPr b="1" lang="en-US" sz="2400">
                <a:solidFill>
                  <a:srgbClr val="351C75"/>
                </a:solidFill>
              </a:rPr>
              <a:t>2018-2019 School Year</a:t>
            </a:r>
            <a:endParaRPr b="1" sz="2400">
              <a:solidFill>
                <a:srgbClr val="351C75"/>
              </a:solidFil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8"/>
          <p:cNvSpPr/>
          <p:nvPr/>
        </p:nvSpPr>
        <p:spPr>
          <a:xfrm>
            <a:off x="804862" y="1254125"/>
            <a:ext cx="7543800" cy="3960813"/>
          </a:xfrm>
          <a:prstGeom prst="rect">
            <a:avLst/>
          </a:prstGeom>
          <a:solidFill>
            <a:srgbClr val="FBD79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t/>
            </a:r>
            <a:endParaRPr b="0" i="0" sz="3600" u="none" cap="none" strike="noStrike">
              <a:solidFill>
                <a:schemeClr val="dk1"/>
              </a:solidFill>
              <a:latin typeface="Libre Baskerville"/>
              <a:ea typeface="Libre Baskerville"/>
              <a:cs typeface="Libre Baskerville"/>
              <a:sym typeface="Libre Baskerville"/>
            </a:endParaRPr>
          </a:p>
        </p:txBody>
      </p:sp>
      <p:pic>
        <p:nvPicPr>
          <p:cNvPr id="136" name="Google Shape;136;p18"/>
          <p:cNvPicPr preferRelativeResize="0"/>
          <p:nvPr/>
        </p:nvPicPr>
        <p:blipFill rotWithShape="1">
          <a:blip r:embed="rId3">
            <a:alphaModFix/>
          </a:blip>
          <a:srcRect b="0" l="0" r="0" t="0"/>
          <a:stretch/>
        </p:blipFill>
        <p:spPr>
          <a:xfrm>
            <a:off x="855662" y="1304925"/>
            <a:ext cx="7432675" cy="3857624"/>
          </a:xfrm>
          <a:prstGeom prst="rect">
            <a:avLst/>
          </a:prstGeom>
          <a:noFill/>
          <a:ln>
            <a:noFill/>
          </a:ln>
        </p:spPr>
      </p:pic>
      <p:sp>
        <p:nvSpPr>
          <p:cNvPr id="137" name="Google Shape;137;p18"/>
          <p:cNvSpPr/>
          <p:nvPr/>
        </p:nvSpPr>
        <p:spPr>
          <a:xfrm>
            <a:off x="5910262" y="1379537"/>
            <a:ext cx="1184275" cy="314324"/>
          </a:xfrm>
          <a:prstGeom prst="ellipse">
            <a:avLst/>
          </a:prstGeom>
          <a:noFill/>
          <a:ln cap="flat" cmpd="sng" w="25400">
            <a:solidFill>
              <a:srgbClr val="6FBB5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T Sans"/>
              <a:ea typeface="PT Sans"/>
              <a:cs typeface="PT Sans"/>
              <a:sym typeface="PT Sans"/>
            </a:endParaRPr>
          </a:p>
        </p:txBody>
      </p:sp>
      <p:sp>
        <p:nvSpPr>
          <p:cNvPr id="138" name="Google Shape;138;p18"/>
          <p:cNvSpPr txBox="1"/>
          <p:nvPr/>
        </p:nvSpPr>
        <p:spPr>
          <a:xfrm>
            <a:off x="920750" y="5359400"/>
            <a:ext cx="7299324" cy="939799"/>
          </a:xfrm>
          <a:prstGeom prst="rect">
            <a:avLst/>
          </a:prstGeom>
          <a:noFill/>
          <a:ln>
            <a:noFill/>
          </a:ln>
        </p:spPr>
        <p:txBody>
          <a:bodyPr anchorCtr="0" anchor="t" bIns="45700" lIns="91425" spcFirstLastPara="1" rIns="91425" wrap="square" tIns="45700">
            <a:noAutofit/>
          </a:bodyPr>
          <a:lstStyle/>
          <a:p>
            <a:pPr indent="0" lvl="0" marL="0" marR="0" rtl="0" algn="ctr">
              <a:lnSpc>
                <a:spcPct val="75000"/>
              </a:lnSpc>
              <a:spcBef>
                <a:spcPts val="0"/>
              </a:spcBef>
              <a:spcAft>
                <a:spcPts val="0"/>
              </a:spcAft>
              <a:buClr>
                <a:schemeClr val="dk1"/>
              </a:buClr>
              <a:buSzPts val="500"/>
              <a:buFont typeface="Arial"/>
              <a:buNone/>
            </a:pPr>
            <a:r>
              <a:rPr b="0" i="0" lang="en-US" sz="2000" u="none" cap="none" strike="noStrike">
                <a:solidFill>
                  <a:schemeClr val="dk1"/>
                </a:solidFill>
                <a:latin typeface="PT Sans"/>
                <a:ea typeface="PT Sans"/>
                <a:cs typeface="PT Sans"/>
                <a:sym typeface="PT Sans"/>
              </a:rPr>
              <a:t>www.tdsb.on.ca</a:t>
            </a:r>
            <a:endParaRPr/>
          </a:p>
          <a:p>
            <a:pPr indent="0" lvl="0" marL="0" marR="0" rtl="0" algn="ctr">
              <a:lnSpc>
                <a:spcPct val="75000"/>
              </a:lnSpc>
              <a:spcBef>
                <a:spcPts val="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0" lvl="0" marL="0" marR="0" rtl="0" algn="ctr">
              <a:lnSpc>
                <a:spcPct val="75000"/>
              </a:lnSpc>
              <a:spcBef>
                <a:spcPts val="0"/>
              </a:spcBef>
              <a:spcAft>
                <a:spcPts val="0"/>
              </a:spcAft>
              <a:buClr>
                <a:schemeClr val="dk1"/>
              </a:buClr>
              <a:buSzPts val="500"/>
              <a:buFont typeface="Arial"/>
              <a:buNone/>
            </a:pPr>
            <a:r>
              <a:rPr b="0" i="0" lang="en-US" sz="2000" u="none" cap="none" strike="noStrike">
                <a:solidFill>
                  <a:schemeClr val="dk1"/>
                </a:solidFill>
                <a:latin typeface="PT Sans"/>
                <a:ea typeface="PT Sans"/>
                <a:cs typeface="PT Sans"/>
                <a:sym typeface="PT Sans"/>
              </a:rPr>
              <a:t>Click on “Find your School”</a:t>
            </a:r>
            <a:endParaRPr/>
          </a:p>
        </p:txBody>
      </p:sp>
      <p:sp>
        <p:nvSpPr>
          <p:cNvPr id="139" name="Google Shape;139;p18"/>
          <p:cNvSpPr txBox="1"/>
          <p:nvPr>
            <p:ph type="title"/>
          </p:nvPr>
        </p:nvSpPr>
        <p:spPr>
          <a:xfrm>
            <a:off x="426127" y="381000"/>
            <a:ext cx="8260672" cy="1039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PT Sans"/>
              <a:buNone/>
            </a:pPr>
            <a:r>
              <a:rPr b="0" i="0" lang="en-US" sz="3200" u="none" cap="none" strike="noStrike">
                <a:solidFill>
                  <a:schemeClr val="dk1"/>
                </a:solidFill>
                <a:latin typeface="PT Sans"/>
                <a:ea typeface="PT Sans"/>
                <a:cs typeface="PT Sans"/>
                <a:sym typeface="PT Sans"/>
              </a:rPr>
              <a:t>Find Your School</a:t>
            </a:r>
            <a:endParaRPr/>
          </a:p>
        </p:txBody>
      </p:sp>
      <p:sp>
        <p:nvSpPr>
          <p:cNvPr id="140" name="Google Shape;140;p18"/>
          <p:cNvSpPr txBox="1"/>
          <p:nvPr>
            <p:ph idx="1" type="body"/>
          </p:nvPr>
        </p:nvSpPr>
        <p:spPr>
          <a:xfrm>
            <a:off x="152400" y="190500"/>
            <a:ext cx="57149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sp>
        <p:nvSpPr>
          <p:cNvPr id="141" name="Google Shape;141;p18"/>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9"/>
          <p:cNvSpPr/>
          <p:nvPr/>
        </p:nvSpPr>
        <p:spPr>
          <a:xfrm>
            <a:off x="1185862" y="1363662"/>
            <a:ext cx="6986538" cy="4359274"/>
          </a:xfrm>
          <a:prstGeom prst="rect">
            <a:avLst/>
          </a:prstGeom>
          <a:solidFill>
            <a:srgbClr val="FBD79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t/>
            </a:r>
            <a:endParaRPr b="0" i="0" sz="3600" u="none" cap="none" strike="noStrike">
              <a:solidFill>
                <a:schemeClr val="dk1"/>
              </a:solidFill>
              <a:latin typeface="Libre Baskerville"/>
              <a:ea typeface="Libre Baskerville"/>
              <a:cs typeface="Libre Baskerville"/>
              <a:sym typeface="Libre Baskerville"/>
            </a:endParaRPr>
          </a:p>
        </p:txBody>
      </p:sp>
      <p:sp>
        <p:nvSpPr>
          <p:cNvPr id="148" name="Google Shape;148;p19"/>
          <p:cNvSpPr/>
          <p:nvPr/>
        </p:nvSpPr>
        <p:spPr>
          <a:xfrm>
            <a:off x="1358900" y="1409700"/>
            <a:ext cx="6985000" cy="1325562"/>
          </a:xfrm>
          <a:prstGeom prst="rect">
            <a:avLst/>
          </a:prstGeom>
          <a:noFill/>
          <a:ln>
            <a:noFill/>
          </a:ln>
        </p:spPr>
        <p:txBody>
          <a:bodyPr anchorCtr="0" anchor="t" bIns="45700" lIns="91425" spcFirstLastPara="1" rIns="91425" wrap="square" tIns="45700">
            <a:noAutofit/>
          </a:bodyPr>
          <a:lstStyle/>
          <a:p>
            <a:pPr indent="0" lvl="0" marL="0" marR="0" rtl="0" algn="l">
              <a:lnSpc>
                <a:spcPct val="75000"/>
              </a:lnSpc>
              <a:spcBef>
                <a:spcPts val="0"/>
              </a:spcBef>
              <a:spcAft>
                <a:spcPts val="0"/>
              </a:spcAft>
              <a:buClr>
                <a:schemeClr val="dk1"/>
              </a:buClr>
              <a:buSzPts val="400"/>
              <a:buFont typeface="Arial"/>
              <a:buNone/>
            </a:pPr>
            <a:r>
              <a:rPr b="0" i="0" lang="en-US" sz="1600" u="none" cap="none" strike="noStrike">
                <a:solidFill>
                  <a:schemeClr val="dk1"/>
                </a:solidFill>
                <a:latin typeface="PT Sans"/>
                <a:ea typeface="PT Sans"/>
                <a:cs typeface="PT Sans"/>
                <a:sym typeface="PT Sans"/>
              </a:rPr>
              <a:t>Find your school by selecting how you want to search.</a:t>
            </a:r>
            <a:endParaRPr/>
          </a:p>
        </p:txBody>
      </p:sp>
      <p:sp>
        <p:nvSpPr>
          <p:cNvPr id="149" name="Google Shape;149;p19"/>
          <p:cNvSpPr txBox="1"/>
          <p:nvPr>
            <p:ph type="title"/>
          </p:nvPr>
        </p:nvSpPr>
        <p:spPr>
          <a:xfrm>
            <a:off x="458333" y="431800"/>
            <a:ext cx="8260672" cy="1039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PT Sans"/>
              <a:buNone/>
            </a:pPr>
            <a:r>
              <a:rPr b="0" i="0" lang="en-US" sz="3200" u="none" cap="none" strike="noStrike">
                <a:solidFill>
                  <a:schemeClr val="dk1"/>
                </a:solidFill>
                <a:latin typeface="PT Sans"/>
                <a:ea typeface="PT Sans"/>
                <a:cs typeface="PT Sans"/>
                <a:sym typeface="PT Sans"/>
              </a:rPr>
              <a:t>Find Your School</a:t>
            </a:r>
            <a:endParaRPr/>
          </a:p>
        </p:txBody>
      </p:sp>
      <p:sp>
        <p:nvSpPr>
          <p:cNvPr id="150" name="Google Shape;150;p19"/>
          <p:cNvSpPr txBox="1"/>
          <p:nvPr>
            <p:ph idx="1" type="body"/>
          </p:nvPr>
        </p:nvSpPr>
        <p:spPr>
          <a:xfrm>
            <a:off x="152400" y="190500"/>
            <a:ext cx="57149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sp>
        <p:nvSpPr>
          <p:cNvPr id="151" name="Google Shape;151;p19"/>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pic>
        <p:nvPicPr>
          <p:cNvPr id="152" name="Google Shape;152;p19"/>
          <p:cNvPicPr preferRelativeResize="0"/>
          <p:nvPr/>
        </p:nvPicPr>
        <p:blipFill rotWithShape="1">
          <a:blip r:embed="rId3">
            <a:alphaModFix/>
          </a:blip>
          <a:srcRect b="0" l="0" r="0" t="0"/>
          <a:stretch/>
        </p:blipFill>
        <p:spPr>
          <a:xfrm>
            <a:off x="1185862" y="1659971"/>
            <a:ext cx="6986538" cy="4203282"/>
          </a:xfrm>
          <a:prstGeom prst="rect">
            <a:avLst/>
          </a:prstGeom>
          <a:noFill/>
          <a:ln>
            <a:noFill/>
          </a:ln>
        </p:spPr>
      </p:pic>
      <p:sp>
        <p:nvSpPr>
          <p:cNvPr id="153" name="Google Shape;153;p19"/>
          <p:cNvSpPr/>
          <p:nvPr/>
        </p:nvSpPr>
        <p:spPr>
          <a:xfrm>
            <a:off x="5292080" y="1659971"/>
            <a:ext cx="864096" cy="256861"/>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0"/>
          <p:cNvSpPr/>
          <p:nvPr/>
        </p:nvSpPr>
        <p:spPr>
          <a:xfrm>
            <a:off x="1185862" y="1363662"/>
            <a:ext cx="6986538" cy="4359274"/>
          </a:xfrm>
          <a:prstGeom prst="rect">
            <a:avLst/>
          </a:prstGeom>
          <a:solidFill>
            <a:srgbClr val="FBD79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t/>
            </a:r>
            <a:endParaRPr b="0" i="0" sz="3600" u="none" cap="none" strike="noStrike">
              <a:solidFill>
                <a:schemeClr val="dk1"/>
              </a:solidFill>
              <a:latin typeface="Libre Baskerville"/>
              <a:ea typeface="Libre Baskerville"/>
              <a:cs typeface="Libre Baskerville"/>
              <a:sym typeface="Libre Baskerville"/>
            </a:endParaRPr>
          </a:p>
        </p:txBody>
      </p:sp>
      <p:sp>
        <p:nvSpPr>
          <p:cNvPr id="160" name="Google Shape;160;p20"/>
          <p:cNvSpPr txBox="1"/>
          <p:nvPr>
            <p:ph idx="1" type="body"/>
          </p:nvPr>
        </p:nvSpPr>
        <p:spPr>
          <a:xfrm>
            <a:off x="152400" y="190500"/>
            <a:ext cx="57149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sp>
        <p:nvSpPr>
          <p:cNvPr id="161" name="Google Shape;161;p20"/>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pic>
        <p:nvPicPr>
          <p:cNvPr id="162" name="Google Shape;162;p20"/>
          <p:cNvPicPr preferRelativeResize="0"/>
          <p:nvPr/>
        </p:nvPicPr>
        <p:blipFill rotWithShape="1">
          <a:blip r:embed="rId3">
            <a:alphaModFix/>
          </a:blip>
          <a:srcRect b="0" l="0" r="0" t="0"/>
          <a:stretch/>
        </p:blipFill>
        <p:spPr>
          <a:xfrm>
            <a:off x="1977950" y="620687"/>
            <a:ext cx="5402362" cy="5357959"/>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1"/>
          <p:cNvSpPr txBox="1"/>
          <p:nvPr>
            <p:ph type="title"/>
          </p:nvPr>
        </p:nvSpPr>
        <p:spPr>
          <a:xfrm>
            <a:off x="426127" y="609600"/>
            <a:ext cx="8260672" cy="1039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75"/>
              <a:buFont typeface="PT Sans"/>
              <a:buNone/>
            </a:pPr>
            <a:r>
              <a:rPr b="0" i="0" lang="en-US" sz="3500" u="none" cap="none" strike="noStrike">
                <a:solidFill>
                  <a:schemeClr val="dk1"/>
                </a:solidFill>
                <a:latin typeface="PT Sans"/>
                <a:ea typeface="PT Sans"/>
                <a:cs typeface="PT Sans"/>
                <a:sym typeface="PT Sans"/>
              </a:rPr>
              <a:t>Making Course Choices</a:t>
            </a:r>
            <a:endParaRPr b="0" i="0" sz="3500" u="none" cap="none" strike="noStrike">
              <a:solidFill>
                <a:schemeClr val="dk1"/>
              </a:solidFill>
              <a:latin typeface="PT Sans"/>
              <a:ea typeface="PT Sans"/>
              <a:cs typeface="PT Sans"/>
              <a:sym typeface="PT Sans"/>
            </a:endParaRPr>
          </a:p>
        </p:txBody>
      </p:sp>
      <p:sp>
        <p:nvSpPr>
          <p:cNvPr id="169" name="Google Shape;169;p21"/>
          <p:cNvSpPr txBox="1"/>
          <p:nvPr>
            <p:ph idx="1" type="body"/>
          </p:nvPr>
        </p:nvSpPr>
        <p:spPr>
          <a:xfrm>
            <a:off x="457200" y="1752600"/>
            <a:ext cx="8229600" cy="4267199"/>
          </a:xfrm>
          <a:prstGeom prst="rect">
            <a:avLst/>
          </a:prstGeom>
          <a:noFill/>
          <a:ln>
            <a:noFill/>
          </a:ln>
        </p:spPr>
        <p:txBody>
          <a:bodyPr anchorCtr="0" anchor="t" bIns="45700" lIns="91425" spcFirstLastPara="1" rIns="91425" wrap="square" tIns="45700">
            <a:noAutofit/>
          </a:bodyPr>
          <a:lstStyle/>
          <a:p>
            <a:pPr indent="-165100" lvl="0" marL="34290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2286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PT Sans"/>
                <a:ea typeface="PT Sans"/>
                <a:cs typeface="PT Sans"/>
                <a:sym typeface="PT Sans"/>
              </a:rPr>
              <a:t>Ultimately, students and families make the final course choices</a:t>
            </a:r>
            <a:endParaRPr/>
          </a:p>
          <a:p>
            <a:pPr indent="-165100" lvl="0" marL="342900" marR="0" rtl="0" algn="l">
              <a:lnSpc>
                <a:spcPct val="100000"/>
              </a:lnSpc>
              <a:spcBef>
                <a:spcPts val="20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2286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PT Sans"/>
                <a:ea typeface="PT Sans"/>
                <a:cs typeface="PT Sans"/>
                <a:sym typeface="PT Sans"/>
              </a:rPr>
              <a:t>Counsellors as well as your child’s Grade 8 teachers are there to offer their best suggestions about course choices based on evidence of a student’s achievement, learning style, interests, and learning goals</a:t>
            </a:r>
            <a:br>
              <a:rPr b="0" i="0" lang="en-US" sz="2400" u="none" cap="none" strike="noStrike">
                <a:solidFill>
                  <a:schemeClr val="dk1"/>
                </a:solidFill>
                <a:latin typeface="PT Sans"/>
                <a:ea typeface="PT Sans"/>
                <a:cs typeface="PT Sans"/>
                <a:sym typeface="PT Sans"/>
              </a:rPr>
            </a:br>
            <a:endParaRPr b="0" i="0" sz="2400" u="none" cap="none" strike="noStrike">
              <a:solidFill>
                <a:schemeClr val="dk1"/>
              </a:solidFill>
              <a:latin typeface="PT Sans"/>
              <a:ea typeface="PT Sans"/>
              <a:cs typeface="PT Sans"/>
              <a:sym typeface="PT Sans"/>
            </a:endParaRPr>
          </a:p>
          <a:p>
            <a:pPr indent="-2286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PT Sans"/>
                <a:ea typeface="PT Sans"/>
                <a:cs typeface="PT Sans"/>
                <a:sym typeface="PT Sans"/>
              </a:rPr>
              <a:t>All Grade 8 students will complete a course selection sheet for their home school</a:t>
            </a:r>
            <a:endParaRPr b="0" i="0" sz="2400" u="none" cap="none" strike="noStrike">
              <a:solidFill>
                <a:schemeClr val="dk1"/>
              </a:solidFill>
              <a:latin typeface="PT Sans"/>
              <a:ea typeface="PT Sans"/>
              <a:cs typeface="PT Sans"/>
              <a:sym typeface="PT Sans"/>
            </a:endParaRPr>
          </a:p>
          <a:p>
            <a:pPr indent="-165100" lvl="0" marL="342900" marR="0" rtl="0" algn="l">
              <a:lnSpc>
                <a:spcPct val="100000"/>
              </a:lnSpc>
              <a:spcBef>
                <a:spcPts val="20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165100" lvl="0" marL="342900" marR="0" rtl="0" algn="l">
              <a:lnSpc>
                <a:spcPct val="100000"/>
              </a:lnSpc>
              <a:spcBef>
                <a:spcPts val="20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p:txBody>
      </p:sp>
      <p:sp>
        <p:nvSpPr>
          <p:cNvPr id="170" name="Google Shape;170;p21"/>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171" name="Google Shape;171;p21"/>
          <p:cNvSpPr txBox="1"/>
          <p:nvPr>
            <p:ph idx="2" type="body"/>
          </p:nvPr>
        </p:nvSpPr>
        <p:spPr>
          <a:xfrm>
            <a:off x="304800" y="228600"/>
            <a:ext cx="80771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2"/>
          <p:cNvSpPr txBox="1"/>
          <p:nvPr>
            <p:ph type="title"/>
          </p:nvPr>
        </p:nvSpPr>
        <p:spPr>
          <a:xfrm>
            <a:off x="426127" y="609600"/>
            <a:ext cx="8260672" cy="1039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88"/>
              <a:buFont typeface="PT Sans"/>
              <a:buNone/>
            </a:pPr>
            <a:r>
              <a:rPr b="0" i="0" lang="en-US" sz="3150" u="none" cap="none" strike="noStrike">
                <a:solidFill>
                  <a:schemeClr val="dk1"/>
                </a:solidFill>
                <a:latin typeface="PT Sans"/>
                <a:ea typeface="PT Sans"/>
                <a:cs typeface="PT Sans"/>
                <a:sym typeface="PT Sans"/>
              </a:rPr>
              <a:t>What Course Type Choices Do Students Make in Grades 9 and 10?</a:t>
            </a:r>
            <a:br>
              <a:rPr b="0" i="0" lang="en-US" sz="3150" u="none" cap="none" strike="noStrike">
                <a:solidFill>
                  <a:schemeClr val="dk1"/>
                </a:solidFill>
                <a:latin typeface="PT Sans"/>
                <a:ea typeface="PT Sans"/>
                <a:cs typeface="PT Sans"/>
                <a:sym typeface="PT Sans"/>
              </a:rPr>
            </a:br>
            <a:r>
              <a:rPr b="0" i="0" lang="en-US" sz="1200" u="none" cap="none" strike="noStrike">
                <a:solidFill>
                  <a:schemeClr val="dk1"/>
                </a:solidFill>
                <a:latin typeface="PT Sans"/>
                <a:ea typeface="PT Sans"/>
                <a:cs typeface="PT Sans"/>
                <a:sym typeface="PT Sans"/>
              </a:rPr>
              <a:t>As per Ontario Schools, Kindergarten to Grade 12: Policy and Program Requirements, 2016 (OS)</a:t>
            </a:r>
            <a:endParaRPr b="0" i="0" sz="1200" u="none" cap="none" strike="noStrike">
              <a:solidFill>
                <a:schemeClr val="dk1"/>
              </a:solidFill>
              <a:latin typeface="PT Sans"/>
              <a:ea typeface="PT Sans"/>
              <a:cs typeface="PT Sans"/>
              <a:sym typeface="PT Sans"/>
            </a:endParaRPr>
          </a:p>
        </p:txBody>
      </p:sp>
      <p:sp>
        <p:nvSpPr>
          <p:cNvPr id="178" name="Google Shape;178;p22"/>
          <p:cNvSpPr txBox="1"/>
          <p:nvPr>
            <p:ph idx="1" type="body"/>
          </p:nvPr>
        </p:nvSpPr>
        <p:spPr>
          <a:xfrm>
            <a:off x="457200" y="1752600"/>
            <a:ext cx="8229600" cy="4267199"/>
          </a:xfrm>
          <a:prstGeom prst="rect">
            <a:avLst/>
          </a:prstGeom>
          <a:noFill/>
          <a:ln>
            <a:noFill/>
          </a:ln>
        </p:spPr>
        <p:txBody>
          <a:bodyPr anchorCtr="0" anchor="t" bIns="45700" lIns="91425" spcFirstLastPara="1" rIns="91425" wrap="square" tIns="45700">
            <a:noAutofit/>
          </a:bodyPr>
          <a:lstStyle/>
          <a:p>
            <a:pPr indent="-762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PT Sans"/>
              <a:ea typeface="PT Sans"/>
              <a:cs typeface="PT Sans"/>
              <a:sym typeface="PT Sans"/>
            </a:endParaRPr>
          </a:p>
          <a:p>
            <a:pPr indent="-2286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PT Sans"/>
                <a:ea typeface="PT Sans"/>
                <a:cs typeface="PT Sans"/>
                <a:sym typeface="PT Sans"/>
              </a:rPr>
              <a:t>Applied</a:t>
            </a:r>
            <a:endParaRPr/>
          </a:p>
          <a:p>
            <a:pPr indent="-2286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PT Sans"/>
                <a:ea typeface="PT Sans"/>
                <a:cs typeface="PT Sans"/>
                <a:sym typeface="PT Sans"/>
              </a:rPr>
              <a:t>Academic</a:t>
            </a:r>
            <a:endParaRPr/>
          </a:p>
          <a:p>
            <a:pPr indent="-2286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PT Sans"/>
                <a:ea typeface="PT Sans"/>
                <a:cs typeface="PT Sans"/>
                <a:sym typeface="PT Sans"/>
              </a:rPr>
              <a:t>Locally Developed</a:t>
            </a:r>
            <a:endParaRPr/>
          </a:p>
          <a:p>
            <a:pPr indent="-2286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PT Sans"/>
                <a:ea typeface="PT Sans"/>
                <a:cs typeface="PT Sans"/>
                <a:sym typeface="PT Sans"/>
              </a:rPr>
              <a:t>Open</a:t>
            </a:r>
            <a:endParaRPr/>
          </a:p>
          <a:p>
            <a:pPr indent="-762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PT Sans"/>
              <a:ea typeface="PT Sans"/>
              <a:cs typeface="PT Sans"/>
              <a:sym typeface="PT Sans"/>
            </a:endParaRPr>
          </a:p>
          <a:p>
            <a:pPr indent="-2286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PT Sans"/>
                <a:ea typeface="PT Sans"/>
                <a:cs typeface="PT Sans"/>
                <a:sym typeface="PT Sans"/>
              </a:rPr>
              <a:t>Students can mix course types based on their achievement, interests, and skills. </a:t>
            </a:r>
            <a:endParaRPr b="0" i="0" sz="2400" u="none" cap="none" strike="noStrike">
              <a:solidFill>
                <a:schemeClr val="dk1"/>
              </a:solidFill>
              <a:latin typeface="PT Sans"/>
              <a:ea typeface="PT Sans"/>
              <a:cs typeface="PT Sans"/>
              <a:sym typeface="PT Sans"/>
            </a:endParaRPr>
          </a:p>
        </p:txBody>
      </p:sp>
      <p:sp>
        <p:nvSpPr>
          <p:cNvPr id="179" name="Google Shape;179;p22"/>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180" name="Google Shape;180;p22"/>
          <p:cNvSpPr txBox="1"/>
          <p:nvPr>
            <p:ph idx="2" type="body"/>
          </p:nvPr>
        </p:nvSpPr>
        <p:spPr>
          <a:xfrm>
            <a:off x="304800" y="228600"/>
            <a:ext cx="80771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3"/>
          <p:cNvSpPr txBox="1"/>
          <p:nvPr>
            <p:ph type="title"/>
          </p:nvPr>
        </p:nvSpPr>
        <p:spPr>
          <a:xfrm>
            <a:off x="426127" y="609600"/>
            <a:ext cx="8260672" cy="1039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75"/>
              <a:buFont typeface="PT Sans"/>
              <a:buNone/>
            </a:pPr>
            <a:r>
              <a:rPr b="0" i="0" lang="en-US" sz="3500" u="none" cap="none" strike="noStrike">
                <a:solidFill>
                  <a:schemeClr val="dk1"/>
                </a:solidFill>
                <a:latin typeface="PT Sans"/>
                <a:ea typeface="PT Sans"/>
                <a:cs typeface="PT Sans"/>
                <a:sym typeface="PT Sans"/>
              </a:rPr>
              <a:t>Choosing Course Types</a:t>
            </a:r>
            <a:endParaRPr b="0" i="0" sz="3500" u="none" cap="none" strike="noStrike">
              <a:solidFill>
                <a:schemeClr val="dk1"/>
              </a:solidFill>
              <a:latin typeface="PT Sans"/>
              <a:ea typeface="PT Sans"/>
              <a:cs typeface="PT Sans"/>
              <a:sym typeface="PT Sans"/>
            </a:endParaRPr>
          </a:p>
        </p:txBody>
      </p:sp>
      <p:sp>
        <p:nvSpPr>
          <p:cNvPr id="187" name="Google Shape;187;p23"/>
          <p:cNvSpPr txBox="1"/>
          <p:nvPr>
            <p:ph idx="1" type="body"/>
          </p:nvPr>
        </p:nvSpPr>
        <p:spPr>
          <a:xfrm>
            <a:off x="457200" y="1752600"/>
            <a:ext cx="8229600" cy="4267199"/>
          </a:xfrm>
          <a:prstGeom prst="rect">
            <a:avLst/>
          </a:prstGeom>
          <a:noFill/>
          <a:ln>
            <a:noFill/>
          </a:ln>
        </p:spPr>
        <p:txBody>
          <a:bodyPr anchorCtr="0" anchor="t" bIns="45700" lIns="91425" spcFirstLastPara="1" rIns="91425" wrap="square" tIns="45700">
            <a:noAutofit/>
          </a:bodyPr>
          <a:lstStyle/>
          <a:p>
            <a:pPr indent="-165100" lvl="0" marL="34290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165100" lvl="0" marL="342900" marR="0" rtl="0" algn="l">
              <a:lnSpc>
                <a:spcPct val="100000"/>
              </a:lnSpc>
              <a:spcBef>
                <a:spcPts val="20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165100" lvl="0" marL="342900" marR="0" rtl="0" algn="l">
              <a:lnSpc>
                <a:spcPct val="100000"/>
              </a:lnSpc>
              <a:spcBef>
                <a:spcPts val="200"/>
              </a:spcBef>
              <a:spcAft>
                <a:spcPts val="0"/>
              </a:spcAft>
              <a:buClr>
                <a:schemeClr val="dk1"/>
              </a:buClr>
              <a:buSzPts val="2400"/>
              <a:buFont typeface="Arial"/>
              <a:buNone/>
            </a:pPr>
            <a:r>
              <a:rPr b="0" i="0" lang="en-US" sz="2400" u="none" cap="none" strike="noStrike">
                <a:solidFill>
                  <a:schemeClr val="dk1"/>
                </a:solidFill>
                <a:latin typeface="PT Sans"/>
                <a:ea typeface="PT Sans"/>
                <a:cs typeface="PT Sans"/>
                <a:sym typeface="PT Sans"/>
              </a:rPr>
              <a:t>	Let’s listen to Jenna who will outlin</a:t>
            </a:r>
            <a:r>
              <a:rPr lang="en-US"/>
              <a:t>e</a:t>
            </a:r>
            <a:r>
              <a:rPr b="0" i="0" lang="en-US" sz="2400" u="none" cap="none" strike="noStrike">
                <a:solidFill>
                  <a:schemeClr val="dk1"/>
                </a:solidFill>
                <a:latin typeface="PT Sans"/>
                <a:ea typeface="PT Sans"/>
                <a:cs typeface="PT Sans"/>
                <a:sym typeface="PT Sans"/>
              </a:rPr>
              <a:t> the different Course type</a:t>
            </a:r>
            <a:r>
              <a:rPr lang="en-US"/>
              <a:t>s </a:t>
            </a:r>
            <a:r>
              <a:rPr b="0" i="0" lang="en-US" sz="2400" u="none" cap="none" strike="noStrike">
                <a:solidFill>
                  <a:schemeClr val="dk1"/>
                </a:solidFill>
                <a:latin typeface="PT Sans"/>
                <a:ea typeface="PT Sans"/>
                <a:cs typeface="PT Sans"/>
                <a:sym typeface="PT Sans"/>
              </a:rPr>
              <a:t>available for you to choose from for Grade 9: </a:t>
            </a:r>
            <a:endParaRPr/>
          </a:p>
          <a:p>
            <a:pPr indent="-165100" lvl="0" marL="342900" marR="0" rtl="0" algn="ctr">
              <a:lnSpc>
                <a:spcPct val="100000"/>
              </a:lnSpc>
              <a:spcBef>
                <a:spcPts val="20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165100" lvl="0" marL="342900" marR="0" rtl="0" algn="ctr">
              <a:lnSpc>
                <a:spcPct val="100000"/>
              </a:lnSpc>
              <a:spcBef>
                <a:spcPts val="200"/>
              </a:spcBef>
              <a:spcAft>
                <a:spcPts val="0"/>
              </a:spcAft>
              <a:buClr>
                <a:schemeClr val="dk1"/>
              </a:buClr>
              <a:buSzPts val="2400"/>
              <a:buFont typeface="Arial"/>
              <a:buNone/>
            </a:pPr>
            <a:r>
              <a:rPr b="0" i="0" lang="en-US" sz="2400" u="sng" cap="none" strike="noStrike">
                <a:solidFill>
                  <a:schemeClr val="hlink"/>
                </a:solidFill>
                <a:latin typeface="PT Sans"/>
                <a:ea typeface="PT Sans"/>
                <a:cs typeface="PT Sans"/>
                <a:sym typeface="PT Sans"/>
                <a:hlinkClick r:id="rId3"/>
              </a:rPr>
              <a:t>Course Types to Choose From</a:t>
            </a:r>
            <a:r>
              <a:rPr b="0" i="0" lang="en-US" sz="2400" u="none" cap="none" strike="noStrike">
                <a:solidFill>
                  <a:schemeClr val="dk1"/>
                </a:solidFill>
                <a:latin typeface="PT Sans"/>
                <a:ea typeface="PT Sans"/>
                <a:cs typeface="PT Sans"/>
                <a:sym typeface="PT Sans"/>
              </a:rPr>
              <a:t> </a:t>
            </a:r>
            <a:endParaRPr b="0" i="0" sz="2400" u="none" cap="none" strike="noStrike">
              <a:solidFill>
                <a:schemeClr val="dk1"/>
              </a:solidFill>
              <a:latin typeface="PT Sans"/>
              <a:ea typeface="PT Sans"/>
              <a:cs typeface="PT Sans"/>
              <a:sym typeface="PT Sans"/>
            </a:endParaRPr>
          </a:p>
          <a:p>
            <a:pPr indent="-165100" lvl="0" marL="342900" marR="0" rtl="0" algn="l">
              <a:lnSpc>
                <a:spcPct val="100000"/>
              </a:lnSpc>
              <a:spcBef>
                <a:spcPts val="20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165100" lvl="0" marL="342900" marR="0" rtl="0" algn="l">
              <a:lnSpc>
                <a:spcPct val="100000"/>
              </a:lnSpc>
              <a:spcBef>
                <a:spcPts val="20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p:txBody>
      </p:sp>
      <p:sp>
        <p:nvSpPr>
          <p:cNvPr id="188" name="Google Shape;188;p23"/>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189" name="Google Shape;189;p23"/>
          <p:cNvSpPr txBox="1"/>
          <p:nvPr>
            <p:ph idx="2" type="body"/>
          </p:nvPr>
        </p:nvSpPr>
        <p:spPr>
          <a:xfrm>
            <a:off x="304800" y="228600"/>
            <a:ext cx="80771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4"/>
          <p:cNvSpPr txBox="1"/>
          <p:nvPr>
            <p:ph type="title"/>
          </p:nvPr>
        </p:nvSpPr>
        <p:spPr>
          <a:xfrm>
            <a:off x="426127" y="609600"/>
            <a:ext cx="8260799" cy="1039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88"/>
              <a:buFont typeface="PT Sans"/>
              <a:buNone/>
            </a:pPr>
            <a:r>
              <a:rPr b="0" i="0" lang="en-US" sz="3150" u="none" cap="none" strike="noStrike">
                <a:solidFill>
                  <a:schemeClr val="dk1"/>
                </a:solidFill>
                <a:latin typeface="PT Sans"/>
                <a:ea typeface="PT Sans"/>
                <a:cs typeface="PT Sans"/>
                <a:sym typeface="PT Sans"/>
              </a:rPr>
              <a:t>Open Course Types</a:t>
            </a:r>
            <a:endParaRPr/>
          </a:p>
        </p:txBody>
      </p:sp>
      <p:sp>
        <p:nvSpPr>
          <p:cNvPr id="196" name="Google Shape;196;p24"/>
          <p:cNvSpPr txBox="1"/>
          <p:nvPr>
            <p:ph idx="1" type="body"/>
          </p:nvPr>
        </p:nvSpPr>
        <p:spPr>
          <a:xfrm>
            <a:off x="457200" y="1752600"/>
            <a:ext cx="8229600" cy="42671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2400"/>
              <a:buFont typeface="Arial"/>
              <a:buNone/>
            </a:pPr>
            <a:r>
              <a:t/>
            </a:r>
            <a:endParaRPr b="1" i="0" sz="2400" u="none" cap="none" strike="noStrike">
              <a:solidFill>
                <a:schemeClr val="dk1"/>
              </a:solidFill>
              <a:latin typeface="PT Sans"/>
              <a:ea typeface="PT Sans"/>
              <a:cs typeface="PT Sans"/>
              <a:sym typeface="PT Sans"/>
            </a:endParaRPr>
          </a:p>
          <a:p>
            <a:pPr indent="0" lvl="0" marL="114300" marR="0" rtl="0" algn="l">
              <a:lnSpc>
                <a:spcPct val="100000"/>
              </a:lnSpc>
              <a:spcBef>
                <a:spcPts val="480"/>
              </a:spcBef>
              <a:spcAft>
                <a:spcPts val="0"/>
              </a:spcAft>
              <a:buClr>
                <a:schemeClr val="dk1"/>
              </a:buClr>
              <a:buSzPts val="600"/>
              <a:buFont typeface="Arial"/>
              <a:buNone/>
            </a:pPr>
            <a:r>
              <a:rPr b="1" i="0" lang="en-US" sz="2400" u="none" cap="none" strike="noStrike">
                <a:solidFill>
                  <a:schemeClr val="dk1"/>
                </a:solidFill>
                <a:latin typeface="PT Sans"/>
                <a:ea typeface="PT Sans"/>
                <a:cs typeface="PT Sans"/>
                <a:sym typeface="PT Sans"/>
              </a:rPr>
              <a:t>Open Courses</a:t>
            </a:r>
            <a:endParaRPr/>
          </a:p>
          <a:p>
            <a:pPr indent="0" lvl="0" marL="114300" marR="0" rtl="0" algn="l">
              <a:lnSpc>
                <a:spcPct val="100000"/>
              </a:lnSpc>
              <a:spcBef>
                <a:spcPts val="480"/>
              </a:spcBef>
              <a:spcAft>
                <a:spcPts val="0"/>
              </a:spcAft>
              <a:buClr>
                <a:schemeClr val="dk1"/>
              </a:buClr>
              <a:buSzPts val="600"/>
              <a:buFont typeface="Arial"/>
              <a:buNone/>
            </a:pPr>
            <a:r>
              <a:rPr b="0" i="0" lang="en-US" sz="2400" u="none" cap="none" strike="noStrike">
                <a:solidFill>
                  <a:schemeClr val="dk1"/>
                </a:solidFill>
                <a:latin typeface="PT Sans"/>
                <a:ea typeface="PT Sans"/>
                <a:cs typeface="PT Sans"/>
                <a:sym typeface="PT Sans"/>
              </a:rPr>
              <a:t>Optional courses that prepare students for further study and enriches the learning</a:t>
            </a:r>
            <a:endParaRPr b="0" i="0" sz="2400" u="none" cap="none" strike="noStrike">
              <a:solidFill>
                <a:schemeClr val="dk1"/>
              </a:solidFill>
              <a:latin typeface="PT Sans"/>
              <a:ea typeface="PT Sans"/>
              <a:cs typeface="PT Sans"/>
              <a:sym typeface="PT Sans"/>
            </a:endParaRPr>
          </a:p>
          <a:p>
            <a:pPr indent="0" lvl="0" marL="1143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PT Sans"/>
              <a:ea typeface="PT Sans"/>
              <a:cs typeface="PT Sans"/>
              <a:sym typeface="PT Sans"/>
            </a:endParaRPr>
          </a:p>
          <a:p>
            <a:pPr indent="0" lvl="0" marL="114300" marR="0" rtl="0" algn="l">
              <a:lnSpc>
                <a:spcPct val="100000"/>
              </a:lnSpc>
              <a:spcBef>
                <a:spcPts val="480"/>
              </a:spcBef>
              <a:spcAft>
                <a:spcPts val="0"/>
              </a:spcAft>
              <a:buClr>
                <a:schemeClr val="dk1"/>
              </a:buClr>
              <a:buSzPts val="2400"/>
              <a:buFont typeface="Arial"/>
              <a:buNone/>
            </a:pPr>
            <a:r>
              <a:rPr b="1" i="0" lang="en-US" sz="2400" u="none" cap="none" strike="noStrike">
                <a:solidFill>
                  <a:srgbClr val="00B0F0"/>
                </a:solidFill>
                <a:latin typeface="PT Sans"/>
                <a:ea typeface="PT Sans"/>
                <a:cs typeface="PT Sans"/>
                <a:sym typeface="PT Sans"/>
              </a:rPr>
              <a:t>These courses include (but not limited to):</a:t>
            </a:r>
            <a:endParaRPr/>
          </a:p>
          <a:p>
            <a:pPr indent="0" lvl="0" marL="114300" marR="0" rtl="0" algn="ctr">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PT Sans"/>
                <a:ea typeface="PT Sans"/>
                <a:cs typeface="PT Sans"/>
                <a:sym typeface="PT Sans"/>
              </a:rPr>
              <a:t>Art, French, Music, Health and Physical Education, Social Sciences and the Humanities</a:t>
            </a:r>
            <a:endParaRPr b="0" i="0" sz="2400" u="none" cap="none" strike="noStrike">
              <a:solidFill>
                <a:schemeClr val="dk1"/>
              </a:solidFill>
              <a:latin typeface="PT Sans"/>
              <a:ea typeface="PT Sans"/>
              <a:cs typeface="PT Sans"/>
              <a:sym typeface="PT Sans"/>
            </a:endParaRPr>
          </a:p>
          <a:p>
            <a:pPr indent="0" lvl="0" marL="1143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PT Sans"/>
              <a:ea typeface="PT Sans"/>
              <a:cs typeface="PT Sans"/>
              <a:sym typeface="PT Sans"/>
            </a:endParaRPr>
          </a:p>
          <a:p>
            <a:pPr indent="-762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PT Sans"/>
              <a:ea typeface="PT Sans"/>
              <a:cs typeface="PT Sans"/>
              <a:sym typeface="PT Sans"/>
            </a:endParaRPr>
          </a:p>
        </p:txBody>
      </p:sp>
      <p:sp>
        <p:nvSpPr>
          <p:cNvPr id="197" name="Google Shape;197;p24"/>
          <p:cNvSpPr txBox="1"/>
          <p:nvPr>
            <p:ph idx="2" type="body"/>
          </p:nvPr>
        </p:nvSpPr>
        <p:spPr>
          <a:xfrm>
            <a:off x="304800" y="228600"/>
            <a:ext cx="80771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a:p>
            <a:pPr indent="0" lvl="0" marL="114300" marR="0" rtl="0" algn="l">
              <a:lnSpc>
                <a:spcPct val="100000"/>
              </a:lnSpc>
              <a:spcBef>
                <a:spcPts val="320"/>
              </a:spcBef>
              <a:spcAft>
                <a:spcPts val="0"/>
              </a:spcAft>
              <a:buClr>
                <a:schemeClr val="dk1"/>
              </a:buClr>
              <a:buSzPts val="1600"/>
              <a:buFont typeface="Arial"/>
              <a:buNone/>
            </a:pPr>
            <a:r>
              <a:t/>
            </a:r>
            <a:endParaRPr b="1" i="0" sz="1600" u="none" cap="none" strike="noStrike">
              <a:solidFill>
                <a:schemeClr val="dk1"/>
              </a:solidFill>
              <a:latin typeface="PT Sans"/>
              <a:ea typeface="PT Sans"/>
              <a:cs typeface="PT Sans"/>
              <a:sym typeface="PT Sans"/>
            </a:endParaRPr>
          </a:p>
        </p:txBody>
      </p:sp>
      <p:sp>
        <p:nvSpPr>
          <p:cNvPr id="198" name="Google Shape;198;p24"/>
          <p:cNvSpPr txBox="1"/>
          <p:nvPr/>
        </p:nvSpPr>
        <p:spPr>
          <a:xfrm>
            <a:off x="7772400" y="6400800"/>
            <a:ext cx="1066799" cy="329092"/>
          </a:xfrm>
          <a:prstGeom prst="rect">
            <a:avLst/>
          </a:prstGeom>
          <a:noFill/>
          <a:ln>
            <a:noFill/>
          </a:ln>
        </p:spPr>
        <p:txBody>
          <a:bodyPr anchorCtr="1" anchor="b" bIns="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PT Sans"/>
              <a:buNone/>
            </a:pPr>
            <a:fld id="{00000000-1234-1234-1234-123412341234}" type="slidenum">
              <a:rPr b="0" i="0" lang="en-US" sz="1200" u="none" cap="none" strike="noStrike">
                <a:solidFill>
                  <a:schemeClr val="dk1"/>
                </a:solidFill>
                <a:latin typeface="PT Sans"/>
                <a:ea typeface="PT Sans"/>
                <a:cs typeface="PT Sans"/>
                <a:sym typeface="PT Sans"/>
              </a:rPr>
              <a:t>‹#›</a:t>
            </a:fld>
            <a:endParaRPr b="0" i="0" sz="1200" u="none" cap="none" strike="noStrike">
              <a:solidFill>
                <a:schemeClr val="dk1"/>
              </a:solidFill>
              <a:latin typeface="PT Sans"/>
              <a:ea typeface="PT Sans"/>
              <a:cs typeface="PT Sans"/>
              <a:sym typeface="PT Sans"/>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5"/>
          <p:cNvSpPr txBox="1"/>
          <p:nvPr>
            <p:ph type="title"/>
          </p:nvPr>
        </p:nvSpPr>
        <p:spPr>
          <a:xfrm>
            <a:off x="426127" y="609600"/>
            <a:ext cx="8260799" cy="1039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PT Sans"/>
              <a:buNone/>
            </a:pPr>
            <a:r>
              <a:rPr b="0" i="0" lang="en-US" sz="3500" u="none" cap="none" strike="noStrike">
                <a:solidFill>
                  <a:schemeClr val="dk1"/>
                </a:solidFill>
                <a:latin typeface="PT Sans"/>
                <a:ea typeface="PT Sans"/>
                <a:cs typeface="PT Sans"/>
                <a:sym typeface="PT Sans"/>
              </a:rPr>
              <a:t>Locally Developed Course Types</a:t>
            </a:r>
            <a:endParaRPr b="0" i="0" sz="3500" u="none" cap="none" strike="noStrike">
              <a:solidFill>
                <a:schemeClr val="dk1"/>
              </a:solidFill>
              <a:latin typeface="PT Sans"/>
              <a:ea typeface="PT Sans"/>
              <a:cs typeface="PT Sans"/>
              <a:sym typeface="PT Sans"/>
            </a:endParaRPr>
          </a:p>
        </p:txBody>
      </p:sp>
      <p:sp>
        <p:nvSpPr>
          <p:cNvPr id="205" name="Google Shape;205;p25"/>
          <p:cNvSpPr txBox="1"/>
          <p:nvPr>
            <p:ph idx="1" type="body"/>
          </p:nvPr>
        </p:nvSpPr>
        <p:spPr>
          <a:xfrm>
            <a:off x="457200" y="1752600"/>
            <a:ext cx="8229600" cy="4267199"/>
          </a:xfrm>
          <a:prstGeom prst="rect">
            <a:avLst/>
          </a:prstGeom>
          <a:noFill/>
          <a:ln>
            <a:noFill/>
          </a:ln>
        </p:spPr>
        <p:txBody>
          <a:bodyPr anchorCtr="0" anchor="t" bIns="91425" lIns="91425" spcFirstLastPara="1" rIns="91425" wrap="square" tIns="91425">
            <a:noAutofit/>
          </a:bodyPr>
          <a:lstStyle/>
          <a:p>
            <a:pPr indent="0" lvl="0" marL="114300" marR="0" rtl="0" algn="l">
              <a:lnSpc>
                <a:spcPct val="100000"/>
              </a:lnSpc>
              <a:spcBef>
                <a:spcPts val="0"/>
              </a:spcBef>
              <a:spcAft>
                <a:spcPts val="0"/>
              </a:spcAft>
              <a:buClr>
                <a:schemeClr val="dk1"/>
              </a:buClr>
              <a:buSzPts val="600"/>
              <a:buFont typeface="Arial"/>
              <a:buNone/>
            </a:pPr>
            <a:r>
              <a:rPr b="1" i="0" lang="en-US" sz="2400" u="none" cap="none" strike="noStrike">
                <a:solidFill>
                  <a:schemeClr val="dk1"/>
                </a:solidFill>
                <a:latin typeface="PT Sans"/>
                <a:ea typeface="PT Sans"/>
                <a:cs typeface="PT Sans"/>
                <a:sym typeface="PT Sans"/>
              </a:rPr>
              <a:t>Locally Developed:</a:t>
            </a:r>
            <a:endParaRPr/>
          </a:p>
          <a:p>
            <a:pPr indent="0" lvl="0" marL="114300" marR="0" rtl="0" algn="l">
              <a:lnSpc>
                <a:spcPct val="100000"/>
              </a:lnSpc>
              <a:spcBef>
                <a:spcPts val="480"/>
              </a:spcBef>
              <a:spcAft>
                <a:spcPts val="0"/>
              </a:spcAft>
              <a:buClr>
                <a:schemeClr val="dk1"/>
              </a:buClr>
              <a:buSzPts val="600"/>
              <a:buFont typeface="Arial"/>
              <a:buNone/>
            </a:pPr>
            <a:r>
              <a:rPr b="0" i="0" lang="en-US" sz="2400" u="none" cap="none" strike="noStrike">
                <a:solidFill>
                  <a:schemeClr val="dk1"/>
                </a:solidFill>
                <a:latin typeface="PT Sans"/>
                <a:ea typeface="PT Sans"/>
                <a:cs typeface="PT Sans"/>
                <a:sym typeface="PT Sans"/>
              </a:rPr>
              <a:t>Compulsory courses for students provides more flexibility and support in learning</a:t>
            </a:r>
            <a:endParaRPr b="0" i="0" sz="2400" u="none" cap="none" strike="noStrike">
              <a:solidFill>
                <a:schemeClr val="dk1"/>
              </a:solidFill>
              <a:latin typeface="PT Sans"/>
              <a:ea typeface="PT Sans"/>
              <a:cs typeface="PT Sans"/>
              <a:sym typeface="PT Sans"/>
            </a:endParaRPr>
          </a:p>
          <a:p>
            <a:pPr indent="0" lvl="0" marL="114300" marR="0" rtl="0" algn="l">
              <a:lnSpc>
                <a:spcPct val="100000"/>
              </a:lnSpc>
              <a:spcBef>
                <a:spcPts val="480"/>
              </a:spcBef>
              <a:spcAft>
                <a:spcPts val="0"/>
              </a:spcAft>
              <a:buClr>
                <a:schemeClr val="dk1"/>
              </a:buClr>
              <a:buSzPts val="600"/>
              <a:buFont typeface="Arial"/>
              <a:buNone/>
            </a:pPr>
            <a:r>
              <a:t/>
            </a:r>
            <a:endParaRPr/>
          </a:p>
          <a:p>
            <a:pPr indent="0" lvl="0" marL="114300" marR="0" rtl="0" algn="l">
              <a:lnSpc>
                <a:spcPct val="100000"/>
              </a:lnSpc>
              <a:spcBef>
                <a:spcPts val="480"/>
              </a:spcBef>
              <a:spcAft>
                <a:spcPts val="0"/>
              </a:spcAft>
              <a:buClr>
                <a:schemeClr val="dk1"/>
              </a:buClr>
              <a:buSzPts val="600"/>
              <a:buFont typeface="Arial"/>
              <a:buNone/>
            </a:pPr>
            <a:r>
              <a:rPr b="0" i="0" lang="en-US" sz="2400" u="none" cap="none" strike="noStrike">
                <a:solidFill>
                  <a:schemeClr val="dk1"/>
                </a:solidFill>
                <a:latin typeface="PT Sans"/>
                <a:ea typeface="PT Sans"/>
                <a:cs typeface="PT Sans"/>
                <a:sym typeface="PT Sans"/>
              </a:rPr>
              <a:t>Together with our Special Education Department, we will collaborate to develop the best transition plan and program course type for your child</a:t>
            </a:r>
            <a:br>
              <a:rPr b="0" i="0" lang="en-US" sz="2400" u="none" cap="none" strike="noStrike">
                <a:solidFill>
                  <a:schemeClr val="dk1"/>
                </a:solidFill>
                <a:latin typeface="PT Sans"/>
                <a:ea typeface="PT Sans"/>
                <a:cs typeface="PT Sans"/>
                <a:sym typeface="PT Sans"/>
              </a:rPr>
            </a:br>
            <a:br>
              <a:rPr b="0" i="0" lang="en-US" sz="2400" u="none" cap="none" strike="noStrike">
                <a:solidFill>
                  <a:schemeClr val="dk1"/>
                </a:solidFill>
                <a:latin typeface="PT Sans"/>
                <a:ea typeface="PT Sans"/>
                <a:cs typeface="PT Sans"/>
                <a:sym typeface="PT Sans"/>
              </a:rPr>
            </a:br>
            <a:endParaRPr b="0" i="0" sz="2400" u="none" cap="none" strike="noStrike">
              <a:solidFill>
                <a:schemeClr val="dk1"/>
              </a:solidFill>
              <a:latin typeface="PT Sans"/>
              <a:ea typeface="PT Sans"/>
              <a:cs typeface="PT Sans"/>
              <a:sym typeface="PT Sans"/>
            </a:endParaRPr>
          </a:p>
          <a:p>
            <a:pPr indent="0" lvl="0" marL="2667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PT Sans"/>
              <a:ea typeface="PT Sans"/>
              <a:cs typeface="PT Sans"/>
              <a:sym typeface="PT Sans"/>
            </a:endParaRPr>
          </a:p>
        </p:txBody>
      </p:sp>
      <p:sp>
        <p:nvSpPr>
          <p:cNvPr id="206" name="Google Shape;206;p25"/>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chemeClr val="lt1"/>
              </a:buClr>
              <a:buSzPts val="300"/>
              <a:buFont typeface="PT Sans"/>
              <a:buNone/>
            </a:pPr>
            <a:fld id="{00000000-1234-1234-1234-123412341234}" type="slidenum">
              <a:rPr b="0" i="0" lang="en-US" sz="1200" u="none" cap="none" strike="noStrike">
                <a:solidFill>
                  <a:schemeClr val="lt1"/>
                </a:solidFill>
                <a:latin typeface="PT Sans"/>
                <a:ea typeface="PT Sans"/>
                <a:cs typeface="PT Sans"/>
                <a:sym typeface="PT Sans"/>
              </a:rPr>
              <a:t>‹#›</a:t>
            </a:fld>
            <a:endParaRPr b="0" i="0" sz="1200" u="none" cap="none" strike="noStrike">
              <a:solidFill>
                <a:schemeClr val="lt1"/>
              </a:solidFill>
              <a:latin typeface="PT Sans"/>
              <a:ea typeface="PT Sans"/>
              <a:cs typeface="PT Sans"/>
              <a:sym typeface="PT Sans"/>
            </a:endParaRPr>
          </a:p>
        </p:txBody>
      </p:sp>
      <p:sp>
        <p:nvSpPr>
          <p:cNvPr id="207" name="Google Shape;207;p25"/>
          <p:cNvSpPr txBox="1"/>
          <p:nvPr>
            <p:ph idx="2" type="body"/>
          </p:nvPr>
        </p:nvSpPr>
        <p:spPr>
          <a:xfrm>
            <a:off x="304800" y="228600"/>
            <a:ext cx="8077199" cy="304799"/>
          </a:xfrm>
          <a:prstGeom prst="rect">
            <a:avLst/>
          </a:prstGeom>
          <a:noFill/>
          <a:ln>
            <a:noFill/>
          </a:ln>
        </p:spPr>
        <p:txBody>
          <a:bodyPr anchorCtr="0" anchor="t" bIns="91425" lIns="91425" spcFirstLastPara="1" rIns="91425" wrap="square" tIns="91425">
            <a:noAutofit/>
          </a:bodyPr>
          <a:lstStyle/>
          <a:p>
            <a:pPr indent="0" lvl="0" marL="114300" marR="0" rtl="0" algn="l">
              <a:lnSpc>
                <a:spcPct val="100000"/>
              </a:lnSpc>
              <a:spcBef>
                <a:spcPts val="0"/>
              </a:spcBef>
              <a:spcAft>
                <a:spcPts val="0"/>
              </a:spcAft>
              <a:buClr>
                <a:schemeClr val="lt1"/>
              </a:buClr>
              <a:buSzPts val="1600"/>
              <a:buFont typeface="PT Sans"/>
              <a:buNone/>
            </a:pPr>
            <a:r>
              <a:rPr b="1" i="0" lang="en-US" sz="1600" u="none" cap="none" strike="noStrike">
                <a:solidFill>
                  <a:schemeClr val="dk1"/>
                </a:solidFill>
                <a:latin typeface="PT Sans"/>
                <a:ea typeface="PT Sans"/>
                <a:cs typeface="PT Sans"/>
                <a:sym typeface="PT Sans"/>
              </a:rPr>
              <a:t>Choices to Nine </a:t>
            </a:r>
            <a:endParaRPr b="1" i="0" sz="1600" u="none" cap="none" strike="noStrike">
              <a:solidFill>
                <a:schemeClr val="dk1"/>
              </a:solidFill>
              <a:latin typeface="PT Sans"/>
              <a:ea typeface="PT Sans"/>
              <a:cs typeface="PT Sans"/>
              <a:sym typeface="PT Sans"/>
            </a:endParaRPr>
          </a:p>
        </p:txBody>
      </p:sp>
      <p:sp>
        <p:nvSpPr>
          <p:cNvPr id="208" name="Google Shape;208;p25"/>
          <p:cNvSpPr txBox="1"/>
          <p:nvPr/>
        </p:nvSpPr>
        <p:spPr>
          <a:xfrm>
            <a:off x="675746" y="3789040"/>
            <a:ext cx="7128792" cy="150810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rgbClr val="000000"/>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800"/>
              <a:buFont typeface="Arial"/>
              <a:buNone/>
            </a:pPr>
            <a:r>
              <a:t/>
            </a:r>
            <a:endParaRPr i="1" sz="1800">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800"/>
              <a:buFont typeface="Arial"/>
              <a:buNone/>
            </a:pPr>
            <a:r>
              <a:t/>
            </a:r>
            <a:endParaRPr i="1" sz="1800">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800"/>
              <a:buFont typeface="Arial"/>
              <a:buNone/>
            </a:pPr>
            <a:r>
              <a:t/>
            </a:r>
            <a:endParaRPr i="1" sz="1800">
              <a:latin typeface="PT Sans"/>
              <a:ea typeface="PT Sans"/>
              <a:cs typeface="PT Sans"/>
              <a:sym typeface="PT Sans"/>
            </a:endParaRPr>
          </a:p>
          <a:p>
            <a:pPr indent="0" lvl="0" marL="0" marR="0" rtl="0" algn="l">
              <a:lnSpc>
                <a:spcPct val="100000"/>
              </a:lnSpc>
              <a:spcBef>
                <a:spcPts val="0"/>
              </a:spcBef>
              <a:spcAft>
                <a:spcPts val="0"/>
              </a:spcAft>
              <a:buClr>
                <a:srgbClr val="00B0F0"/>
              </a:buClr>
              <a:buSzPts val="1800"/>
              <a:buFont typeface="PT Sans"/>
              <a:buNone/>
            </a:pPr>
            <a:r>
              <a:rPr b="1" i="0" lang="en-US" sz="1800" u="none" cap="none" strike="noStrike">
                <a:solidFill>
                  <a:srgbClr val="00B0F0"/>
                </a:solidFill>
                <a:latin typeface="PT Sans"/>
                <a:ea typeface="PT Sans"/>
                <a:cs typeface="PT Sans"/>
                <a:sym typeface="PT Sans"/>
              </a:rPr>
              <a:t>Courses that may be developed locally include:</a:t>
            </a:r>
            <a:endParaRPr/>
          </a:p>
          <a:p>
            <a:pPr indent="0" lvl="0" marL="0" marR="0" rtl="0" algn="l">
              <a:lnSpc>
                <a:spcPct val="100000"/>
              </a:lnSpc>
              <a:spcBef>
                <a:spcPts val="0"/>
              </a:spcBef>
              <a:spcAft>
                <a:spcPts val="0"/>
              </a:spcAft>
              <a:buClr>
                <a:srgbClr val="000000"/>
              </a:buClr>
              <a:buSzPts val="2000"/>
              <a:buFont typeface="PT Sans"/>
              <a:buNone/>
            </a:pPr>
            <a:r>
              <a:rPr b="0" i="0" lang="en-US" sz="2000" u="none" cap="none" strike="noStrike">
                <a:solidFill>
                  <a:srgbClr val="000000"/>
                </a:solidFill>
                <a:latin typeface="PT Sans"/>
                <a:ea typeface="PT Sans"/>
                <a:cs typeface="PT Sans"/>
                <a:sym typeface="PT Sans"/>
              </a:rPr>
              <a:t>English, History, Math, and Science</a:t>
            </a:r>
            <a:endParaRPr b="0" i="0" sz="2000" u="none" cap="none" strike="noStrike">
              <a:solidFill>
                <a:srgbClr val="000000"/>
              </a:solidFill>
              <a:latin typeface="PT Sans"/>
              <a:ea typeface="PT Sans"/>
              <a:cs typeface="PT Sans"/>
              <a:sym typeface="PT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6"/>
          <p:cNvSpPr txBox="1"/>
          <p:nvPr>
            <p:ph type="title"/>
          </p:nvPr>
        </p:nvSpPr>
        <p:spPr>
          <a:xfrm>
            <a:off x="381000" y="702388"/>
            <a:ext cx="8001000" cy="682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75"/>
              <a:buFont typeface="PT Sans"/>
              <a:buNone/>
            </a:pPr>
            <a:r>
              <a:rPr lang="en-US"/>
              <a:t>Ontario Youth Apprenticeship Program (OYAP) Pathways Chart Comparison</a:t>
            </a:r>
            <a:endParaRPr b="0" i="0" sz="3500" u="none" cap="none" strike="noStrike">
              <a:solidFill>
                <a:schemeClr val="dk1"/>
              </a:solidFill>
              <a:latin typeface="PT Sans"/>
              <a:ea typeface="PT Sans"/>
              <a:cs typeface="PT Sans"/>
              <a:sym typeface="PT Sans"/>
            </a:endParaRPr>
          </a:p>
        </p:txBody>
      </p:sp>
      <p:sp>
        <p:nvSpPr>
          <p:cNvPr id="215" name="Google Shape;215;p26"/>
          <p:cNvSpPr txBox="1"/>
          <p:nvPr>
            <p:ph idx="1" type="body"/>
          </p:nvPr>
        </p:nvSpPr>
        <p:spPr>
          <a:xfrm>
            <a:off x="457200" y="1752600"/>
            <a:ext cx="8229600" cy="4267200"/>
          </a:xfrm>
          <a:prstGeom prst="rect">
            <a:avLst/>
          </a:prstGeom>
          <a:noFill/>
          <a:ln>
            <a:noFill/>
          </a:ln>
        </p:spPr>
        <p:txBody>
          <a:bodyPr anchorCtr="0" anchor="t" bIns="45700" lIns="91425" spcFirstLastPara="1" rIns="91425" wrap="square" tIns="45700">
            <a:noAutofit/>
          </a:bodyPr>
          <a:lstStyle/>
          <a:p>
            <a:pPr indent="-165100" lvl="0" marL="34290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165100" lvl="0" marL="342900" marR="0" rtl="0" algn="ctr">
              <a:lnSpc>
                <a:spcPct val="100000"/>
              </a:lnSpc>
              <a:spcBef>
                <a:spcPts val="200"/>
              </a:spcBef>
              <a:spcAft>
                <a:spcPts val="0"/>
              </a:spcAft>
              <a:buClr>
                <a:schemeClr val="dk1"/>
              </a:buClr>
              <a:buSzPts val="2400"/>
              <a:buFont typeface="Arial"/>
              <a:buNone/>
            </a:pPr>
            <a:r>
              <a:t/>
            </a:r>
            <a:endParaRPr b="0" i="0" sz="2400" u="none" cap="none" strike="noStrike">
              <a:solidFill>
                <a:schemeClr val="dk1"/>
              </a:solidFill>
              <a:latin typeface="PT Sans"/>
              <a:ea typeface="PT Sans"/>
              <a:cs typeface="PT Sans"/>
              <a:sym typeface="PT Sans"/>
            </a:endParaRPr>
          </a:p>
          <a:p>
            <a:pPr indent="-165100" lvl="0" marL="342900" marR="0" rtl="0" algn="l">
              <a:lnSpc>
                <a:spcPct val="100000"/>
              </a:lnSpc>
              <a:spcBef>
                <a:spcPts val="20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165100" lvl="0" marL="342900" marR="0" rtl="0" algn="l">
              <a:lnSpc>
                <a:spcPct val="100000"/>
              </a:lnSpc>
              <a:spcBef>
                <a:spcPts val="20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p:txBody>
      </p:sp>
      <p:sp>
        <p:nvSpPr>
          <p:cNvPr id="216" name="Google Shape;216;p26"/>
          <p:cNvSpPr txBox="1"/>
          <p:nvPr>
            <p:ph idx="12" type="sldNum"/>
          </p:nvPr>
        </p:nvSpPr>
        <p:spPr>
          <a:xfrm>
            <a:off x="381000" y="6324600"/>
            <a:ext cx="609600" cy="304800"/>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217" name="Google Shape;217;p26"/>
          <p:cNvSpPr txBox="1"/>
          <p:nvPr>
            <p:ph idx="2" type="body"/>
          </p:nvPr>
        </p:nvSpPr>
        <p:spPr>
          <a:xfrm>
            <a:off x="304800" y="228600"/>
            <a:ext cx="8077200" cy="304800"/>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pic>
        <p:nvPicPr>
          <p:cNvPr descr="OYAP Choice Future Poster - large or small.png" id="218" name="Google Shape;218;p26"/>
          <p:cNvPicPr preferRelativeResize="0"/>
          <p:nvPr/>
        </p:nvPicPr>
        <p:blipFill>
          <a:blip r:embed="rId3">
            <a:alphaModFix/>
          </a:blip>
          <a:stretch>
            <a:fillRect/>
          </a:stretch>
        </p:blipFill>
        <p:spPr>
          <a:xfrm>
            <a:off x="217850" y="1554200"/>
            <a:ext cx="8583249" cy="4600913"/>
          </a:xfrm>
          <a:prstGeom prst="rect">
            <a:avLst/>
          </a:prstGeom>
          <a:noFill/>
          <a:ln>
            <a:noFill/>
          </a:ln>
        </p:spPr>
      </p:pic>
      <p:sp>
        <p:nvSpPr>
          <p:cNvPr id="219" name="Google Shape;219;p26"/>
          <p:cNvSpPr txBox="1"/>
          <p:nvPr/>
        </p:nvSpPr>
        <p:spPr>
          <a:xfrm>
            <a:off x="856204" y="1695032"/>
            <a:ext cx="2816100" cy="22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7"/>
          <p:cNvSpPr/>
          <p:nvPr/>
        </p:nvSpPr>
        <p:spPr>
          <a:xfrm>
            <a:off x="1346199" y="2319338"/>
            <a:ext cx="6657975" cy="324167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T Sans"/>
              <a:ea typeface="PT Sans"/>
              <a:cs typeface="PT Sans"/>
              <a:sym typeface="PT Sans"/>
            </a:endParaRPr>
          </a:p>
        </p:txBody>
      </p:sp>
      <p:sp>
        <p:nvSpPr>
          <p:cNvPr id="226" name="Google Shape;226;p27"/>
          <p:cNvSpPr/>
          <p:nvPr/>
        </p:nvSpPr>
        <p:spPr>
          <a:xfrm>
            <a:off x="812800" y="642937"/>
            <a:ext cx="9245600" cy="671511"/>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br>
              <a:rPr b="0" i="0" lang="en-US" sz="2400" u="none" cap="none" strike="noStrike">
                <a:solidFill>
                  <a:schemeClr val="dk1"/>
                </a:solidFill>
                <a:latin typeface="Times New Roman"/>
                <a:ea typeface="Times New Roman"/>
                <a:cs typeface="Times New Roman"/>
                <a:sym typeface="Times New Roman"/>
              </a:rPr>
            </a:br>
            <a:endParaRPr b="0" i="0" sz="2400" u="none" cap="none" strike="noStrike">
              <a:solidFill>
                <a:schemeClr val="dk1"/>
              </a:solidFill>
              <a:latin typeface="Times New Roman"/>
              <a:ea typeface="Times New Roman"/>
              <a:cs typeface="Times New Roman"/>
              <a:sym typeface="Times New Roman"/>
            </a:endParaRPr>
          </a:p>
        </p:txBody>
      </p:sp>
      <p:sp>
        <p:nvSpPr>
          <p:cNvPr id="227" name="Google Shape;227;p27"/>
          <p:cNvSpPr/>
          <p:nvPr/>
        </p:nvSpPr>
        <p:spPr>
          <a:xfrm>
            <a:off x="1603375" y="2319338"/>
            <a:ext cx="6143624" cy="3048000"/>
          </a:xfrm>
          <a:prstGeom prst="rect">
            <a:avLst/>
          </a:prstGeom>
          <a:noFill/>
          <a:ln>
            <a:noFill/>
          </a:ln>
        </p:spPr>
        <p:txBody>
          <a:bodyPr anchorCtr="0" anchor="t" bIns="45700" lIns="91425" spcFirstLastPara="1" rIns="91425" wrap="square" tIns="45700">
            <a:noAutofit/>
          </a:bodyPr>
          <a:lstStyle/>
          <a:p>
            <a:pPr indent="-127000" lvl="0" marL="0" marR="0" rtl="0" algn="l">
              <a:lnSpc>
                <a:spcPct val="80000"/>
              </a:lnSpc>
              <a:spcBef>
                <a:spcPts val="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  Total of 30 course credits</a:t>
            </a:r>
            <a:endParaRPr/>
          </a:p>
          <a:p>
            <a:pPr indent="0" lvl="0" marL="0" marR="0" rtl="0" algn="l">
              <a:lnSpc>
                <a:spcPct val="80000"/>
              </a:lnSpc>
              <a:spcBef>
                <a:spcPts val="0"/>
              </a:spcBef>
              <a:spcAft>
                <a:spcPts val="0"/>
              </a:spcAft>
              <a:buClr>
                <a:schemeClr val="dk1"/>
              </a:buClr>
              <a:buSzPts val="275"/>
              <a:buFont typeface="Arial"/>
              <a:buNone/>
            </a:pPr>
            <a:br>
              <a:rPr b="0" i="0" lang="en-US" sz="1100" u="none" cap="none" strike="noStrike">
                <a:solidFill>
                  <a:schemeClr val="dk1"/>
                </a:solidFill>
                <a:latin typeface="PT Sans"/>
                <a:ea typeface="PT Sans"/>
                <a:cs typeface="PT Sans"/>
                <a:sym typeface="PT Sans"/>
              </a:rPr>
            </a:br>
            <a:r>
              <a:rPr b="0" i="0" lang="en-US" sz="1100" u="none" cap="none" strike="noStrike">
                <a:solidFill>
                  <a:schemeClr val="dk1"/>
                </a:solidFill>
                <a:latin typeface="PT Sans"/>
                <a:ea typeface="PT Sans"/>
                <a:cs typeface="PT Sans"/>
                <a:sym typeface="PT Sans"/>
              </a:rPr>
              <a:t>      	</a:t>
            </a:r>
            <a:r>
              <a:rPr b="0" i="0" lang="en-US" sz="2000" u="none" cap="none" strike="noStrike">
                <a:solidFill>
                  <a:schemeClr val="dk1"/>
                </a:solidFill>
                <a:latin typeface="PT Sans"/>
                <a:ea typeface="PT Sans"/>
                <a:cs typeface="PT Sans"/>
                <a:sym typeface="PT Sans"/>
              </a:rPr>
              <a:t>– 18 compulsory courses</a:t>
            </a:r>
            <a:br>
              <a:rPr b="0" i="0" lang="en-US" sz="2000" u="none" cap="none" strike="noStrike">
                <a:solidFill>
                  <a:schemeClr val="dk1"/>
                </a:solidFill>
                <a:latin typeface="PT Sans"/>
                <a:ea typeface="PT Sans"/>
                <a:cs typeface="PT Sans"/>
                <a:sym typeface="PT Sans"/>
              </a:rPr>
            </a:br>
            <a:r>
              <a:rPr b="0" i="0" lang="en-US" sz="2000" u="none" cap="none" strike="noStrike">
                <a:solidFill>
                  <a:schemeClr val="dk1"/>
                </a:solidFill>
                <a:latin typeface="PT Sans"/>
                <a:ea typeface="PT Sans"/>
                <a:cs typeface="PT Sans"/>
                <a:sym typeface="PT Sans"/>
              </a:rPr>
              <a:t>     	– 12 elective courses</a:t>
            </a:r>
            <a:br>
              <a:rPr b="0" i="0" lang="en-US" sz="2000" u="none" cap="none" strike="noStrike">
                <a:solidFill>
                  <a:schemeClr val="dk1"/>
                </a:solidFill>
                <a:latin typeface="PT Sans"/>
                <a:ea typeface="PT Sans"/>
                <a:cs typeface="PT Sans"/>
                <a:sym typeface="PT Sans"/>
              </a:rPr>
            </a:br>
            <a:endParaRPr b="0" i="0" sz="2000" u="none" cap="none" strike="noStrike">
              <a:solidFill>
                <a:schemeClr val="dk1"/>
              </a:solidFill>
              <a:latin typeface="PT Sans"/>
              <a:ea typeface="PT Sans"/>
              <a:cs typeface="PT Sans"/>
              <a:sym typeface="PT Sans"/>
            </a:endParaRPr>
          </a:p>
          <a:p>
            <a:pPr indent="-127000" lvl="0" marL="0" marR="0" rtl="0" algn="l">
              <a:lnSpc>
                <a:spcPct val="80000"/>
              </a:lnSpc>
              <a:spcBef>
                <a:spcPts val="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  40 Hours Community Involvement</a:t>
            </a:r>
            <a:endParaRPr/>
          </a:p>
          <a:p>
            <a:pPr indent="0" lvl="0" marL="0" marR="0" rtl="0" algn="l">
              <a:lnSpc>
                <a:spcPct val="80000"/>
              </a:lnSpc>
              <a:spcBef>
                <a:spcPts val="0"/>
              </a:spcBef>
              <a:spcAft>
                <a:spcPts val="0"/>
              </a:spcAft>
              <a:buClr>
                <a:schemeClr val="dk1"/>
              </a:buClr>
              <a:buSzPts val="275"/>
              <a:buFont typeface="Arial"/>
              <a:buNone/>
            </a:pPr>
            <a:br>
              <a:rPr b="0" i="0" lang="en-US" sz="1100" u="none" cap="none" strike="noStrike">
                <a:solidFill>
                  <a:schemeClr val="dk1"/>
                </a:solidFill>
                <a:latin typeface="PT Sans"/>
                <a:ea typeface="PT Sans"/>
                <a:cs typeface="PT Sans"/>
                <a:sym typeface="PT Sans"/>
              </a:rPr>
            </a:br>
            <a:r>
              <a:rPr b="0" i="0" lang="en-US" sz="1100" u="none" cap="none" strike="noStrike">
                <a:solidFill>
                  <a:schemeClr val="dk1"/>
                </a:solidFill>
                <a:latin typeface="PT Sans"/>
                <a:ea typeface="PT Sans"/>
                <a:cs typeface="PT Sans"/>
                <a:sym typeface="PT Sans"/>
              </a:rPr>
              <a:t>      	</a:t>
            </a:r>
            <a:r>
              <a:rPr b="0" i="0" lang="en-US" sz="2000" u="none" cap="none" strike="noStrike">
                <a:solidFill>
                  <a:schemeClr val="dk1"/>
                </a:solidFill>
                <a:latin typeface="PT Sans"/>
                <a:ea typeface="PT Sans"/>
                <a:cs typeface="PT Sans"/>
                <a:sym typeface="PT Sans"/>
              </a:rPr>
              <a:t>– Begins in summer after Grade 8</a:t>
            </a:r>
            <a:endParaRPr/>
          </a:p>
          <a:p>
            <a:pPr indent="127000" lvl="0" marL="0" marR="0" rtl="0" algn="l">
              <a:lnSpc>
                <a:spcPct val="80000"/>
              </a:lnSpc>
              <a:spcBef>
                <a:spcPts val="0"/>
              </a:spcBef>
              <a:spcAft>
                <a:spcPts val="0"/>
              </a:spcAft>
              <a:buClr>
                <a:schemeClr val="dk1"/>
              </a:buClr>
              <a:buSzPts val="2000"/>
              <a:buFont typeface="Arial"/>
              <a:buNone/>
            </a:pPr>
            <a:r>
              <a:t/>
            </a:r>
            <a:endParaRPr b="0" i="0" sz="2000" u="none" cap="none" strike="noStrike">
              <a:solidFill>
                <a:schemeClr val="dk1"/>
              </a:solidFill>
              <a:latin typeface="PT Sans"/>
              <a:ea typeface="PT Sans"/>
              <a:cs typeface="PT Sans"/>
              <a:sym typeface="PT Sans"/>
            </a:endParaRPr>
          </a:p>
          <a:p>
            <a:pPr indent="-127000" lvl="0" marL="0" marR="0" rtl="0" algn="l">
              <a:lnSpc>
                <a:spcPct val="80000"/>
              </a:lnSpc>
              <a:spcBef>
                <a:spcPts val="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  Ontario Literacy Requirement</a:t>
            </a:r>
            <a:endParaRPr/>
          </a:p>
          <a:p>
            <a:pPr indent="0" lvl="0" marL="0" marR="0" rtl="0" algn="l">
              <a:lnSpc>
                <a:spcPct val="80000"/>
              </a:lnSpc>
              <a:spcBef>
                <a:spcPts val="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0" lvl="0" marL="0" marR="0" rtl="0" algn="l">
              <a:lnSpc>
                <a:spcPct val="80000"/>
              </a:lnSpc>
              <a:spcBef>
                <a:spcPts val="0"/>
              </a:spcBef>
              <a:spcAft>
                <a:spcPts val="0"/>
              </a:spcAft>
              <a:buClr>
                <a:schemeClr val="dk1"/>
              </a:buClr>
              <a:buSzPts val="500"/>
              <a:buFont typeface="Arial"/>
              <a:buNone/>
            </a:pPr>
            <a:r>
              <a:rPr b="0" i="0" lang="en-US" sz="2000" u="none" cap="none" strike="noStrike">
                <a:solidFill>
                  <a:schemeClr val="dk1"/>
                </a:solidFill>
                <a:latin typeface="PT Sans"/>
                <a:ea typeface="PT Sans"/>
                <a:cs typeface="PT Sans"/>
                <a:sym typeface="PT Sans"/>
              </a:rPr>
              <a:t>	- Ontario Secondary School Literacy Test</a:t>
            </a:r>
            <a:endParaRPr/>
          </a:p>
          <a:p>
            <a:pPr indent="0" lvl="0" marL="0" marR="0" rtl="0" algn="l">
              <a:lnSpc>
                <a:spcPct val="75000"/>
              </a:lnSpc>
              <a:spcBef>
                <a:spcPts val="0"/>
              </a:spcBef>
              <a:spcAft>
                <a:spcPts val="0"/>
              </a:spcAft>
              <a:buClr>
                <a:schemeClr val="dk1"/>
              </a:buClr>
              <a:buSzPts val="600"/>
              <a:buFont typeface="Arial"/>
              <a:buNone/>
            </a:pPr>
            <a:r>
              <a:rPr b="0" i="0" lang="en-US" sz="2400" u="none" cap="none" strike="noStrike">
                <a:solidFill>
                  <a:schemeClr val="dk1"/>
                </a:solidFill>
                <a:latin typeface="PT Sans"/>
                <a:ea typeface="PT Sans"/>
                <a:cs typeface="PT Sans"/>
                <a:sym typeface="PT Sans"/>
              </a:rPr>
              <a:t>				</a:t>
            </a:r>
            <a:endParaRPr/>
          </a:p>
        </p:txBody>
      </p:sp>
      <p:sp>
        <p:nvSpPr>
          <p:cNvPr id="228" name="Google Shape;228;p27"/>
          <p:cNvSpPr/>
          <p:nvPr/>
        </p:nvSpPr>
        <p:spPr>
          <a:xfrm>
            <a:off x="584200" y="220662"/>
            <a:ext cx="8008938" cy="16081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t/>
            </a:r>
            <a:endParaRPr b="0" i="0" sz="4400" u="none" cap="none" strike="noStrike">
              <a:solidFill>
                <a:srgbClr val="7DC46E"/>
              </a:solidFill>
              <a:latin typeface="PT Sans"/>
              <a:ea typeface="PT Sans"/>
              <a:cs typeface="PT Sans"/>
              <a:sym typeface="PT Sans"/>
            </a:endParaRPr>
          </a:p>
        </p:txBody>
      </p:sp>
      <p:sp>
        <p:nvSpPr>
          <p:cNvPr id="229" name="Google Shape;229;p27"/>
          <p:cNvSpPr txBox="1"/>
          <p:nvPr/>
        </p:nvSpPr>
        <p:spPr>
          <a:xfrm>
            <a:off x="3327400" y="5638800"/>
            <a:ext cx="4419599"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
              <a:buFont typeface="PT Sans"/>
              <a:buNone/>
            </a:pPr>
            <a:r>
              <a:rPr b="0" i="1" lang="en-US" sz="1600" u="none" cap="none" strike="noStrike">
                <a:solidFill>
                  <a:schemeClr val="dk1"/>
                </a:solidFill>
                <a:latin typeface="PT Sans"/>
                <a:ea typeface="PT Sans"/>
                <a:cs typeface="PT Sans"/>
                <a:sym typeface="PT Sans"/>
              </a:rPr>
              <a:t>Ontario Schools, Kindergarten to Grade 12:</a:t>
            </a:r>
            <a:endParaRPr/>
          </a:p>
          <a:p>
            <a:pPr indent="0" lvl="0" marL="0" marR="0" rtl="0" algn="l">
              <a:lnSpc>
                <a:spcPct val="100000"/>
              </a:lnSpc>
              <a:spcBef>
                <a:spcPts val="0"/>
              </a:spcBef>
              <a:spcAft>
                <a:spcPts val="0"/>
              </a:spcAft>
              <a:buClr>
                <a:schemeClr val="dk1"/>
              </a:buClr>
              <a:buSzPts val="400"/>
              <a:buFont typeface="PT Sans"/>
              <a:buNone/>
            </a:pPr>
            <a:r>
              <a:rPr b="0" i="1" lang="en-US" sz="1600" u="none" cap="none" strike="noStrike">
                <a:solidFill>
                  <a:schemeClr val="dk1"/>
                </a:solidFill>
                <a:latin typeface="PT Sans"/>
                <a:ea typeface="PT Sans"/>
                <a:cs typeface="PT Sans"/>
                <a:sym typeface="PT Sans"/>
              </a:rPr>
              <a:t>     Policy &amp; Program Requirements, 2011</a:t>
            </a:r>
            <a:endParaRPr/>
          </a:p>
        </p:txBody>
      </p:sp>
      <p:sp>
        <p:nvSpPr>
          <p:cNvPr id="230" name="Google Shape;230;p27"/>
          <p:cNvSpPr txBox="1"/>
          <p:nvPr>
            <p:ph type="title"/>
          </p:nvPr>
        </p:nvSpPr>
        <p:spPr>
          <a:xfrm>
            <a:off x="426127" y="609600"/>
            <a:ext cx="8260672" cy="1039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75"/>
              <a:buFont typeface="PT Sans"/>
              <a:buNone/>
            </a:pPr>
            <a:r>
              <a:rPr b="0" i="0" lang="en-US" sz="3500" u="none" cap="none" strike="noStrike">
                <a:solidFill>
                  <a:schemeClr val="dk1"/>
                </a:solidFill>
                <a:latin typeface="PT Sans"/>
                <a:ea typeface="PT Sans"/>
                <a:cs typeface="PT Sans"/>
                <a:sym typeface="PT Sans"/>
              </a:rPr>
              <a:t>What Are the Graduation Requirements?</a:t>
            </a:r>
            <a:endParaRPr/>
          </a:p>
        </p:txBody>
      </p:sp>
      <p:sp>
        <p:nvSpPr>
          <p:cNvPr id="231" name="Google Shape;231;p27"/>
          <p:cNvSpPr txBox="1"/>
          <p:nvPr>
            <p:ph idx="1" type="body"/>
          </p:nvPr>
        </p:nvSpPr>
        <p:spPr>
          <a:xfrm>
            <a:off x="457200" y="1625600"/>
            <a:ext cx="8229600" cy="4267199"/>
          </a:xfrm>
          <a:prstGeom prst="rect">
            <a:avLst/>
          </a:prstGeom>
          <a:noFill/>
          <a:ln>
            <a:noFill/>
          </a:ln>
        </p:spPr>
        <p:txBody>
          <a:bodyPr anchorCtr="0" anchor="t" bIns="45700" lIns="91425" spcFirstLastPara="1" rIns="91425" wrap="square" tIns="45700">
            <a:noAutofit/>
          </a:bodyPr>
          <a:lstStyle/>
          <a:p>
            <a:pPr indent="0" lvl="0" marL="114300" marR="0" rtl="0" algn="ctr">
              <a:lnSpc>
                <a:spcPct val="100000"/>
              </a:lnSpc>
              <a:spcBef>
                <a:spcPts val="0"/>
              </a:spcBef>
              <a:spcAft>
                <a:spcPts val="0"/>
              </a:spcAft>
              <a:buClr>
                <a:schemeClr val="dk1"/>
              </a:buClr>
              <a:buSzPts val="600"/>
              <a:buFont typeface="Arial"/>
              <a:buNone/>
            </a:pPr>
            <a:r>
              <a:rPr b="0" i="0" lang="en-US" sz="2400" u="none" cap="none" strike="noStrike">
                <a:solidFill>
                  <a:schemeClr val="dk1"/>
                </a:solidFill>
                <a:latin typeface="PT Sans"/>
                <a:ea typeface="PT Sans"/>
                <a:cs typeface="PT Sans"/>
                <a:sym typeface="PT Sans"/>
              </a:rPr>
              <a:t>Ontario Secondary School Diploma (OSSD)</a:t>
            </a:r>
            <a:endParaRPr/>
          </a:p>
        </p:txBody>
      </p:sp>
      <p:sp>
        <p:nvSpPr>
          <p:cNvPr id="232" name="Google Shape;232;p27"/>
          <p:cNvSpPr txBox="1"/>
          <p:nvPr>
            <p:ph idx="2" type="body"/>
          </p:nvPr>
        </p:nvSpPr>
        <p:spPr>
          <a:xfrm>
            <a:off x="304800" y="228600"/>
            <a:ext cx="80771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sp>
        <p:nvSpPr>
          <p:cNvPr id="233" name="Google Shape;233;p27"/>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0"/>
          <p:cNvSpPr txBox="1"/>
          <p:nvPr>
            <p:ph type="title"/>
          </p:nvPr>
        </p:nvSpPr>
        <p:spPr>
          <a:xfrm>
            <a:off x="426127" y="609600"/>
            <a:ext cx="8260672" cy="1039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PT Sans"/>
              <a:buNone/>
            </a:pPr>
            <a:r>
              <a:rPr b="0" i="0" lang="en-US" sz="3200" u="none" cap="none" strike="noStrike">
                <a:solidFill>
                  <a:schemeClr val="dk1"/>
                </a:solidFill>
                <a:latin typeface="PT Sans"/>
                <a:ea typeface="PT Sans"/>
                <a:cs typeface="PT Sans"/>
                <a:sym typeface="PT Sans"/>
              </a:rPr>
              <a:t>Goals for the Evening</a:t>
            </a:r>
            <a:endParaRPr/>
          </a:p>
        </p:txBody>
      </p:sp>
      <p:sp>
        <p:nvSpPr>
          <p:cNvPr id="61" name="Google Shape;61;p10"/>
          <p:cNvSpPr txBox="1"/>
          <p:nvPr>
            <p:ph idx="1" type="body"/>
          </p:nvPr>
        </p:nvSpPr>
        <p:spPr>
          <a:xfrm>
            <a:off x="457200" y="1752600"/>
            <a:ext cx="8229600" cy="4267199"/>
          </a:xfrm>
          <a:prstGeom prst="rect">
            <a:avLst/>
          </a:prstGeom>
          <a:noFill/>
          <a:ln>
            <a:noFill/>
          </a:ln>
        </p:spPr>
        <p:txBody>
          <a:bodyPr anchorCtr="0" anchor="t" bIns="45700" lIns="91425" spcFirstLastPara="1" rIns="91425" wrap="square" tIns="45700">
            <a:noAutofit/>
          </a:bodyPr>
          <a:lstStyle/>
          <a:p>
            <a:pPr indent="-2286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PT Sans"/>
                <a:ea typeface="PT Sans"/>
                <a:cs typeface="PT Sans"/>
                <a:sym typeface="PT Sans"/>
              </a:rPr>
              <a:t>To inform students, parents &amp; guardians about high school choices in order to make a smooth and successful transition from Grade 8 to 9</a:t>
            </a:r>
            <a:endParaRPr/>
          </a:p>
          <a:p>
            <a:pPr indent="-165100" lvl="0" marL="342900" marR="0" rtl="0" algn="l">
              <a:lnSpc>
                <a:spcPct val="100000"/>
              </a:lnSpc>
              <a:spcBef>
                <a:spcPts val="20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2286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PT Sans"/>
                <a:ea typeface="PT Sans"/>
                <a:cs typeface="PT Sans"/>
                <a:sym typeface="PT Sans"/>
              </a:rPr>
              <a:t>To assist students, parents &amp; guardians in making informed choices about courses, programs and schools</a:t>
            </a:r>
            <a:endParaRPr/>
          </a:p>
          <a:p>
            <a:pPr indent="-165100" lvl="0" marL="342900" marR="0" rtl="0" algn="l">
              <a:lnSpc>
                <a:spcPct val="100000"/>
              </a:lnSpc>
              <a:spcBef>
                <a:spcPts val="20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2286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PT Sans"/>
                <a:ea typeface="PT Sans"/>
                <a:cs typeface="PT Sans"/>
                <a:sym typeface="PT Sans"/>
              </a:rPr>
              <a:t>To raise student, parent and guardian awareness of the various program pathways available throughout the Toronto District School Board</a:t>
            </a:r>
            <a:endParaRPr/>
          </a:p>
          <a:p>
            <a:pPr indent="0" lvl="0" marL="1143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PT Sans"/>
              <a:ea typeface="PT Sans"/>
              <a:cs typeface="PT Sans"/>
              <a:sym typeface="PT Sans"/>
            </a:endParaRPr>
          </a:p>
        </p:txBody>
      </p:sp>
      <p:sp>
        <p:nvSpPr>
          <p:cNvPr id="62" name="Google Shape;62;p10"/>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63" name="Google Shape;63;p10"/>
          <p:cNvSpPr txBox="1"/>
          <p:nvPr>
            <p:ph idx="2" type="body"/>
          </p:nvPr>
        </p:nvSpPr>
        <p:spPr>
          <a:xfrm>
            <a:off x="304800" y="228600"/>
            <a:ext cx="80771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8"/>
          <p:cNvSpPr/>
          <p:nvPr/>
        </p:nvSpPr>
        <p:spPr>
          <a:xfrm>
            <a:off x="812800" y="642937"/>
            <a:ext cx="9245600" cy="671511"/>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br>
              <a:rPr b="0" i="0" lang="en-US" sz="2400" u="none" cap="none" strike="noStrike">
                <a:solidFill>
                  <a:schemeClr val="dk1"/>
                </a:solidFill>
                <a:latin typeface="Times New Roman"/>
                <a:ea typeface="Times New Roman"/>
                <a:cs typeface="Times New Roman"/>
                <a:sym typeface="Times New Roman"/>
              </a:rPr>
            </a:br>
            <a:endParaRPr b="0" i="0" sz="2400" u="none" cap="none" strike="noStrike">
              <a:solidFill>
                <a:schemeClr val="dk1"/>
              </a:solidFill>
              <a:latin typeface="Times New Roman"/>
              <a:ea typeface="Times New Roman"/>
              <a:cs typeface="Times New Roman"/>
              <a:sym typeface="Times New Roman"/>
            </a:endParaRPr>
          </a:p>
        </p:txBody>
      </p:sp>
      <p:sp>
        <p:nvSpPr>
          <p:cNvPr id="240" name="Google Shape;240;p28"/>
          <p:cNvSpPr/>
          <p:nvPr/>
        </p:nvSpPr>
        <p:spPr>
          <a:xfrm>
            <a:off x="584200" y="220662"/>
            <a:ext cx="8008938" cy="16081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t/>
            </a:r>
            <a:endParaRPr b="0" i="0" sz="4400" u="none" cap="none" strike="noStrike">
              <a:solidFill>
                <a:srgbClr val="7DC46E"/>
              </a:solidFill>
              <a:latin typeface="PT Sans"/>
              <a:ea typeface="PT Sans"/>
              <a:cs typeface="PT Sans"/>
              <a:sym typeface="PT Sans"/>
            </a:endParaRPr>
          </a:p>
        </p:txBody>
      </p:sp>
      <p:sp>
        <p:nvSpPr>
          <p:cNvPr id="241" name="Google Shape;241;p28"/>
          <p:cNvSpPr txBox="1"/>
          <p:nvPr/>
        </p:nvSpPr>
        <p:spPr>
          <a:xfrm>
            <a:off x="3327400" y="5638800"/>
            <a:ext cx="4419599"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
              <a:buFont typeface="PT Sans"/>
              <a:buNone/>
            </a:pPr>
            <a:r>
              <a:rPr b="0" i="1" lang="en-US" sz="1600" u="none" cap="none" strike="noStrike">
                <a:solidFill>
                  <a:schemeClr val="dk1"/>
                </a:solidFill>
                <a:latin typeface="PT Sans"/>
                <a:ea typeface="PT Sans"/>
                <a:cs typeface="PT Sans"/>
                <a:sym typeface="PT Sans"/>
              </a:rPr>
              <a:t>Ontario Schools, Kindergarten to Grade 12:</a:t>
            </a:r>
            <a:endParaRPr/>
          </a:p>
          <a:p>
            <a:pPr indent="0" lvl="0" marL="0" marR="0" rtl="0" algn="l">
              <a:lnSpc>
                <a:spcPct val="100000"/>
              </a:lnSpc>
              <a:spcBef>
                <a:spcPts val="0"/>
              </a:spcBef>
              <a:spcAft>
                <a:spcPts val="0"/>
              </a:spcAft>
              <a:buClr>
                <a:schemeClr val="dk1"/>
              </a:buClr>
              <a:buSzPts val="400"/>
              <a:buFont typeface="PT Sans"/>
              <a:buNone/>
            </a:pPr>
            <a:r>
              <a:rPr b="0" i="1" lang="en-US" sz="1600" u="none" cap="none" strike="noStrike">
                <a:solidFill>
                  <a:schemeClr val="dk1"/>
                </a:solidFill>
                <a:latin typeface="PT Sans"/>
                <a:ea typeface="PT Sans"/>
                <a:cs typeface="PT Sans"/>
                <a:sym typeface="PT Sans"/>
              </a:rPr>
              <a:t>     Policy &amp; Program Requirements, 2011</a:t>
            </a:r>
            <a:endParaRPr/>
          </a:p>
        </p:txBody>
      </p:sp>
      <p:sp>
        <p:nvSpPr>
          <p:cNvPr id="242" name="Google Shape;242;p28"/>
          <p:cNvSpPr txBox="1"/>
          <p:nvPr>
            <p:ph idx="1" type="body"/>
          </p:nvPr>
        </p:nvSpPr>
        <p:spPr>
          <a:xfrm>
            <a:off x="457200" y="1625600"/>
            <a:ext cx="8229600" cy="4267199"/>
          </a:xfrm>
          <a:prstGeom prst="rect">
            <a:avLst/>
          </a:prstGeom>
          <a:noFill/>
          <a:ln>
            <a:noFill/>
          </a:ln>
        </p:spPr>
        <p:txBody>
          <a:bodyPr anchorCtr="0" anchor="t" bIns="45700" lIns="91425" spcFirstLastPara="1" rIns="91425" wrap="square" tIns="45700">
            <a:noAutofit/>
          </a:bodyPr>
          <a:lstStyle/>
          <a:p>
            <a:pPr indent="0" lvl="0" marL="114300" marR="0" rtl="0" algn="ctr">
              <a:lnSpc>
                <a:spcPct val="100000"/>
              </a:lnSpc>
              <a:spcBef>
                <a:spcPts val="0"/>
              </a:spcBef>
              <a:spcAft>
                <a:spcPts val="0"/>
              </a:spcAft>
              <a:buClr>
                <a:schemeClr val="dk1"/>
              </a:buClr>
              <a:buSzPts val="600"/>
              <a:buFont typeface="Arial"/>
              <a:buNone/>
            </a:pPr>
            <a:r>
              <a:rPr b="0" i="0" lang="en-US" sz="2400" u="none" cap="none" strike="noStrike">
                <a:solidFill>
                  <a:schemeClr val="dk1"/>
                </a:solidFill>
                <a:latin typeface="PT Sans"/>
                <a:ea typeface="PT Sans"/>
                <a:cs typeface="PT Sans"/>
                <a:sym typeface="PT Sans"/>
              </a:rPr>
              <a:t>Ontario Secondary School Diploma (OSSD)</a:t>
            </a:r>
            <a:endParaRPr/>
          </a:p>
        </p:txBody>
      </p:sp>
      <p:sp>
        <p:nvSpPr>
          <p:cNvPr id="243" name="Google Shape;243;p28"/>
          <p:cNvSpPr txBox="1"/>
          <p:nvPr>
            <p:ph idx="2" type="body"/>
          </p:nvPr>
        </p:nvSpPr>
        <p:spPr>
          <a:xfrm>
            <a:off x="304800" y="228600"/>
            <a:ext cx="80771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sp>
        <p:nvSpPr>
          <p:cNvPr id="244" name="Google Shape;244;p28"/>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pic>
        <p:nvPicPr>
          <p:cNvPr id="245" name="Google Shape;245;p28"/>
          <p:cNvPicPr preferRelativeResize="0"/>
          <p:nvPr/>
        </p:nvPicPr>
        <p:blipFill rotWithShape="1">
          <a:blip r:embed="rId3">
            <a:alphaModFix/>
          </a:blip>
          <a:srcRect b="0" l="0" r="0" t="0"/>
          <a:stretch/>
        </p:blipFill>
        <p:spPr>
          <a:xfrm>
            <a:off x="803635" y="642937"/>
            <a:ext cx="7632848" cy="5042370"/>
          </a:xfrm>
          <a:prstGeom prst="rect">
            <a:avLst/>
          </a:prstGeom>
          <a:noFill/>
          <a:ln>
            <a:noFill/>
          </a:ln>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29"/>
          <p:cNvSpPr/>
          <p:nvPr/>
        </p:nvSpPr>
        <p:spPr>
          <a:xfrm>
            <a:off x="820737" y="5517232"/>
            <a:ext cx="7607645" cy="645029"/>
          </a:xfrm>
          <a:prstGeom prst="rect">
            <a:avLst/>
          </a:prstGeom>
          <a:solidFill>
            <a:srgbClr val="6FBB5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t/>
            </a:r>
            <a:endParaRPr b="0" i="0" sz="3600" u="none" cap="none" strike="noStrike">
              <a:solidFill>
                <a:schemeClr val="dk1"/>
              </a:solidFill>
              <a:latin typeface="Libre Baskerville"/>
              <a:ea typeface="Libre Baskerville"/>
              <a:cs typeface="Libre Baskerville"/>
              <a:sym typeface="Libre Baskerville"/>
            </a:endParaRPr>
          </a:p>
        </p:txBody>
      </p:sp>
      <p:sp>
        <p:nvSpPr>
          <p:cNvPr id="252" name="Google Shape;252;p29"/>
          <p:cNvSpPr/>
          <p:nvPr/>
        </p:nvSpPr>
        <p:spPr>
          <a:xfrm>
            <a:off x="160339" y="749594"/>
            <a:ext cx="8652357" cy="89431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Arial"/>
              <a:buNone/>
            </a:pPr>
            <a:r>
              <a:rPr b="0" i="0" lang="en-US" sz="3200" u="none" cap="none" strike="noStrike">
                <a:solidFill>
                  <a:schemeClr val="dk1"/>
                </a:solidFill>
                <a:latin typeface="PT Sans"/>
                <a:ea typeface="PT Sans"/>
                <a:cs typeface="PT Sans"/>
                <a:sym typeface="PT Sans"/>
              </a:rPr>
              <a:t>Optional Attendance</a:t>
            </a:r>
            <a:endParaRPr/>
          </a:p>
          <a:p>
            <a:pPr indent="0" lvl="0" marL="0" marR="0" rtl="0" algn="ctr">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PT Sans"/>
              <a:ea typeface="PT Sans"/>
              <a:cs typeface="PT Sans"/>
              <a:sym typeface="PT Sans"/>
            </a:endParaRPr>
          </a:p>
        </p:txBody>
      </p:sp>
      <p:sp>
        <p:nvSpPr>
          <p:cNvPr id="253" name="Google Shape;253;p29"/>
          <p:cNvSpPr txBox="1"/>
          <p:nvPr>
            <p:ph idx="1" type="body"/>
          </p:nvPr>
        </p:nvSpPr>
        <p:spPr>
          <a:xfrm>
            <a:off x="152400" y="190500"/>
            <a:ext cx="57149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sp>
        <p:nvSpPr>
          <p:cNvPr id="254" name="Google Shape;254;p29"/>
          <p:cNvSpPr txBox="1"/>
          <p:nvPr/>
        </p:nvSpPr>
        <p:spPr>
          <a:xfrm>
            <a:off x="596347" y="1196752"/>
            <a:ext cx="7832035" cy="321771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PT Sans"/>
                <a:ea typeface="PT Sans"/>
                <a:cs typeface="PT Sans"/>
                <a:sym typeface="PT Sans"/>
              </a:rPr>
              <a:t>Students are encouraged to attend the high school within the catchment area of their residential address (home school)</a:t>
            </a:r>
            <a:endParaRPr/>
          </a:p>
          <a:p>
            <a:pPr indent="-222250" lvl="0" marL="28575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285750" lvl="0" marL="28575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PT Sans"/>
                <a:ea typeface="PT Sans"/>
                <a:cs typeface="PT Sans"/>
                <a:sym typeface="PT Sans"/>
              </a:rPr>
              <a:t>Use an </a:t>
            </a:r>
            <a:r>
              <a:rPr b="0" i="1" lang="en-US" sz="2200" u="none" cap="none" strike="noStrike">
                <a:solidFill>
                  <a:schemeClr val="dk1"/>
                </a:solidFill>
                <a:latin typeface="PT Sans"/>
                <a:ea typeface="PT Sans"/>
                <a:cs typeface="PT Sans"/>
                <a:sym typeface="PT Sans"/>
              </a:rPr>
              <a:t>Optional Attendance Application Form (PR545) </a:t>
            </a:r>
            <a:r>
              <a:rPr b="0" i="0" lang="en-US" sz="2200" u="none" cap="none" strike="noStrike">
                <a:solidFill>
                  <a:schemeClr val="dk1"/>
                </a:solidFill>
                <a:latin typeface="PT Sans"/>
                <a:ea typeface="PT Sans"/>
                <a:cs typeface="PT Sans"/>
                <a:sym typeface="PT Sans"/>
              </a:rPr>
              <a:t>when applying to a school other than your home school</a:t>
            </a:r>
            <a:endParaRPr/>
          </a:p>
          <a:p>
            <a:pPr indent="-222250" lvl="0" marL="28575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285750" lvl="0" marL="28575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PT Sans"/>
                <a:ea typeface="PT Sans"/>
                <a:cs typeface="PT Sans"/>
                <a:sym typeface="PT Sans"/>
              </a:rPr>
              <a:t>Forms will be available at the Grade 8 school in January</a:t>
            </a:r>
            <a:br>
              <a:rPr b="0" i="0" lang="en-US" sz="2200" u="none" cap="none" strike="noStrike">
                <a:solidFill>
                  <a:schemeClr val="dk1"/>
                </a:solidFill>
                <a:latin typeface="PT Sans"/>
                <a:ea typeface="PT Sans"/>
                <a:cs typeface="PT Sans"/>
                <a:sym typeface="PT Sans"/>
              </a:rPr>
            </a:br>
            <a:r>
              <a:rPr b="0" i="1" lang="en-US" sz="2200" u="none" cap="none" strike="noStrike">
                <a:solidFill>
                  <a:srgbClr val="7030A0"/>
                </a:solidFill>
                <a:latin typeface="PT Sans"/>
                <a:ea typeface="PT Sans"/>
                <a:cs typeface="PT Sans"/>
                <a:sym typeface="PT Sans"/>
              </a:rPr>
              <a:t>*Specialized Programs may have earlier deadlines. Please review school specific deadlines for more information</a:t>
            </a:r>
            <a:endParaRPr b="0" i="1" sz="2200" u="none" cap="none" strike="noStrike">
              <a:solidFill>
                <a:srgbClr val="7030A0"/>
              </a:solidFill>
              <a:latin typeface="PT Sans"/>
              <a:ea typeface="PT Sans"/>
              <a:cs typeface="PT Sans"/>
              <a:sym typeface="PT Sans"/>
            </a:endParaRPr>
          </a:p>
          <a:p>
            <a:pPr indent="-222250" lvl="0" marL="28575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285750" lvl="0" marL="28575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PT Sans"/>
                <a:ea typeface="PT Sans"/>
                <a:cs typeface="PT Sans"/>
                <a:sym typeface="PT Sans"/>
              </a:rPr>
              <a:t>Specific information regarding </a:t>
            </a:r>
            <a:r>
              <a:rPr b="0" i="1" lang="en-US" sz="2200" u="none" cap="none" strike="noStrike">
                <a:solidFill>
                  <a:schemeClr val="dk1"/>
                </a:solidFill>
                <a:latin typeface="PT Sans"/>
                <a:ea typeface="PT Sans"/>
                <a:cs typeface="PT Sans"/>
                <a:sym typeface="PT Sans"/>
              </a:rPr>
              <a:t>Optional Attendance Procedures</a:t>
            </a:r>
            <a:r>
              <a:rPr b="0" i="0" lang="en-US" sz="2200" u="none" cap="none" strike="noStrike">
                <a:solidFill>
                  <a:schemeClr val="dk1"/>
                </a:solidFill>
                <a:latin typeface="PT Sans"/>
                <a:ea typeface="PT Sans"/>
                <a:cs typeface="PT Sans"/>
                <a:sym typeface="PT Sans"/>
              </a:rPr>
              <a:t> will be communicated to students and families in early January</a:t>
            </a:r>
            <a:endParaRPr/>
          </a:p>
        </p:txBody>
      </p:sp>
      <p:sp>
        <p:nvSpPr>
          <p:cNvPr id="255" name="Google Shape;255;p29"/>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256" name="Google Shape;256;p29"/>
          <p:cNvSpPr txBox="1"/>
          <p:nvPr/>
        </p:nvSpPr>
        <p:spPr>
          <a:xfrm>
            <a:off x="925512" y="5631632"/>
            <a:ext cx="7390904" cy="46166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00"/>
              <a:buFont typeface="PT Sans"/>
              <a:buNone/>
            </a:pPr>
            <a:r>
              <a:rPr b="0" i="0" lang="en-US" sz="2400" u="none" cap="none" strike="noStrike">
                <a:solidFill>
                  <a:schemeClr val="lt1"/>
                </a:solidFill>
                <a:latin typeface="PT Sans"/>
                <a:ea typeface="PT Sans"/>
                <a:cs typeface="PT Sans"/>
                <a:sym typeface="PT Sans"/>
              </a:rPr>
              <a:t>www.tdsb.on.ca/FindyourSchool/OptionalAttendance</a:t>
            </a:r>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0"/>
          <p:cNvSpPr/>
          <p:nvPr/>
        </p:nvSpPr>
        <p:spPr>
          <a:xfrm>
            <a:off x="566625" y="1252524"/>
            <a:ext cx="7858200" cy="4989900"/>
          </a:xfrm>
          <a:prstGeom prst="rect">
            <a:avLst/>
          </a:prstGeom>
          <a:solidFill>
            <a:srgbClr val="FDE8C5"/>
          </a:solidFill>
          <a:ln cap="flat" cmpd="sng" w="9525">
            <a:solidFill>
              <a:srgbClr val="E56B2F">
                <a:alpha val="29411"/>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t/>
            </a:r>
            <a:endParaRPr b="0" i="0" sz="3600" u="none" cap="none" strike="noStrike">
              <a:solidFill>
                <a:schemeClr val="dk1"/>
              </a:solidFill>
              <a:latin typeface="Libre Baskerville"/>
              <a:ea typeface="Libre Baskerville"/>
              <a:cs typeface="Libre Baskerville"/>
              <a:sym typeface="Libre Baskerville"/>
            </a:endParaRPr>
          </a:p>
        </p:txBody>
      </p:sp>
      <p:sp>
        <p:nvSpPr>
          <p:cNvPr id="263" name="Google Shape;263;p30"/>
          <p:cNvSpPr txBox="1"/>
          <p:nvPr/>
        </p:nvSpPr>
        <p:spPr>
          <a:xfrm>
            <a:off x="830262" y="1282701"/>
            <a:ext cx="7483474" cy="4660898"/>
          </a:xfrm>
          <a:prstGeom prst="rect">
            <a:avLst/>
          </a:prstGeom>
          <a:noFill/>
          <a:ln>
            <a:noFill/>
          </a:ln>
        </p:spPr>
        <p:txBody>
          <a:bodyPr anchorCtr="0" anchor="t" bIns="44450" lIns="90475" spcFirstLastPara="1" rIns="90475" wrap="square" tIns="44450">
            <a:noAutofit/>
          </a:bodyPr>
          <a:lstStyle/>
          <a:p>
            <a:pPr indent="-228600" lvl="0" marL="342900" marR="0" rtl="0" algn="l">
              <a:lnSpc>
                <a:spcPct val="90000"/>
              </a:lnSpc>
              <a:spcBef>
                <a:spcPts val="0"/>
              </a:spcBef>
              <a:spcAft>
                <a:spcPts val="0"/>
              </a:spcAft>
              <a:buClr>
                <a:schemeClr val="dk1"/>
              </a:buClr>
              <a:buSzPts val="800"/>
              <a:buFont typeface="Arial"/>
              <a:buNone/>
            </a:pPr>
            <a:r>
              <a:t/>
            </a:r>
            <a:endParaRPr b="0" i="0" sz="800" u="none" cap="none" strike="noStrike">
              <a:solidFill>
                <a:schemeClr val="dk1"/>
              </a:solidFill>
              <a:latin typeface="PT Sans"/>
              <a:ea typeface="PT Sans"/>
              <a:cs typeface="PT Sans"/>
              <a:sym typeface="PT Sans"/>
            </a:endParaRPr>
          </a:p>
          <a:p>
            <a:pPr indent="-228600" lvl="0" marL="342900" marR="0" rtl="0" algn="l">
              <a:lnSpc>
                <a:spcPct val="90000"/>
              </a:lnSpc>
              <a:spcBef>
                <a:spcPts val="400"/>
              </a:spcBef>
              <a:spcAft>
                <a:spcPts val="0"/>
              </a:spcAft>
              <a:buClr>
                <a:schemeClr val="dk1"/>
              </a:buClr>
              <a:buSzPts val="2000"/>
              <a:buFont typeface="Arial"/>
              <a:buChar char="•"/>
            </a:pPr>
            <a:r>
              <a:rPr b="1" i="0" lang="en-US" sz="2000" u="none" cap="none" strike="noStrike">
                <a:solidFill>
                  <a:schemeClr val="dk1"/>
                </a:solidFill>
                <a:latin typeface="PT Sans"/>
                <a:ea typeface="PT Sans"/>
                <a:cs typeface="PT Sans"/>
                <a:sym typeface="PT Sans"/>
              </a:rPr>
              <a:t>February </a:t>
            </a:r>
            <a:r>
              <a:rPr b="1" lang="en-US" sz="2000">
                <a:solidFill>
                  <a:schemeClr val="dk1"/>
                </a:solidFill>
                <a:latin typeface="PT Sans"/>
                <a:ea typeface="PT Sans"/>
                <a:cs typeface="PT Sans"/>
                <a:sym typeface="PT Sans"/>
              </a:rPr>
              <a:t>1</a:t>
            </a:r>
            <a:r>
              <a:rPr b="1" i="0" lang="en-US" sz="2000" u="none" cap="none" strike="noStrike">
                <a:solidFill>
                  <a:schemeClr val="dk1"/>
                </a:solidFill>
                <a:latin typeface="PT Sans"/>
                <a:ea typeface="PT Sans"/>
                <a:cs typeface="PT Sans"/>
                <a:sym typeface="PT Sans"/>
              </a:rPr>
              <a:t>, 201</a:t>
            </a:r>
            <a:r>
              <a:rPr b="1" lang="en-US" sz="2000">
                <a:solidFill>
                  <a:schemeClr val="dk1"/>
                </a:solidFill>
                <a:latin typeface="PT Sans"/>
                <a:ea typeface="PT Sans"/>
                <a:cs typeface="PT Sans"/>
                <a:sym typeface="PT Sans"/>
              </a:rPr>
              <a:t>9</a:t>
            </a:r>
            <a:r>
              <a:rPr b="1" i="0" lang="en-US" sz="2000" u="none" cap="none" strike="noStrike">
                <a:solidFill>
                  <a:schemeClr val="dk1"/>
                </a:solidFill>
                <a:latin typeface="PT Sans"/>
                <a:ea typeface="PT Sans"/>
                <a:cs typeface="PT Sans"/>
                <a:sym typeface="PT Sans"/>
              </a:rPr>
              <a:t> </a:t>
            </a:r>
            <a:r>
              <a:rPr b="0" i="0" lang="en-US" sz="2000" u="none" cap="none" strike="noStrike">
                <a:solidFill>
                  <a:schemeClr val="dk1"/>
                </a:solidFill>
                <a:latin typeface="PT Sans"/>
                <a:ea typeface="PT Sans"/>
                <a:cs typeface="PT Sans"/>
                <a:sym typeface="PT Sans"/>
              </a:rPr>
              <a:t>Optional Attendance applications due to secondary schools – delivered by student/parent/guardian</a:t>
            </a:r>
            <a:br>
              <a:rPr b="0" i="0" lang="en-US" sz="2000" u="none" cap="none" strike="noStrike">
                <a:solidFill>
                  <a:schemeClr val="dk1"/>
                </a:solidFill>
                <a:latin typeface="PT Sans"/>
                <a:ea typeface="PT Sans"/>
                <a:cs typeface="PT Sans"/>
                <a:sym typeface="PT Sans"/>
              </a:rPr>
            </a:br>
            <a:endParaRPr b="0" i="0" sz="2000" u="none" cap="none" strike="noStrike">
              <a:solidFill>
                <a:schemeClr val="dk1"/>
              </a:solidFill>
              <a:latin typeface="PT Sans"/>
              <a:ea typeface="PT Sans"/>
              <a:cs typeface="PT Sans"/>
              <a:sym typeface="PT Sans"/>
            </a:endParaRPr>
          </a:p>
          <a:p>
            <a:pPr indent="-228600" lvl="0" marL="342900" marR="0" rtl="0" algn="l">
              <a:lnSpc>
                <a:spcPct val="90000"/>
              </a:lnSpc>
              <a:spcBef>
                <a:spcPts val="400"/>
              </a:spcBef>
              <a:spcAft>
                <a:spcPts val="0"/>
              </a:spcAft>
              <a:buClr>
                <a:schemeClr val="dk1"/>
              </a:buClr>
              <a:buSzPts val="2000"/>
              <a:buFont typeface="Arial"/>
              <a:buChar char="•"/>
            </a:pPr>
            <a:r>
              <a:rPr b="1" i="0" lang="en-US" sz="2000" u="none" cap="none" strike="noStrike">
                <a:solidFill>
                  <a:schemeClr val="dk1"/>
                </a:solidFill>
                <a:latin typeface="PT Sans"/>
                <a:ea typeface="PT Sans"/>
                <a:cs typeface="PT Sans"/>
                <a:sym typeface="PT Sans"/>
              </a:rPr>
              <a:t>February 1</a:t>
            </a:r>
            <a:r>
              <a:rPr b="1" lang="en-US" sz="2000">
                <a:solidFill>
                  <a:schemeClr val="dk1"/>
                </a:solidFill>
                <a:latin typeface="PT Sans"/>
                <a:ea typeface="PT Sans"/>
                <a:cs typeface="PT Sans"/>
                <a:sym typeface="PT Sans"/>
              </a:rPr>
              <a:t>5</a:t>
            </a:r>
            <a:r>
              <a:rPr b="1" i="0" lang="en-US" sz="2000" u="none" cap="none" strike="noStrike">
                <a:solidFill>
                  <a:schemeClr val="dk1"/>
                </a:solidFill>
                <a:latin typeface="PT Sans"/>
                <a:ea typeface="PT Sans"/>
                <a:cs typeface="PT Sans"/>
                <a:sym typeface="PT Sans"/>
              </a:rPr>
              <a:t>, 201</a:t>
            </a:r>
            <a:r>
              <a:rPr b="1" lang="en-US" sz="2000">
                <a:solidFill>
                  <a:schemeClr val="dk1"/>
                </a:solidFill>
                <a:latin typeface="PT Sans"/>
                <a:ea typeface="PT Sans"/>
                <a:cs typeface="PT Sans"/>
                <a:sym typeface="PT Sans"/>
              </a:rPr>
              <a:t>9</a:t>
            </a:r>
            <a:r>
              <a:rPr b="1" i="0" lang="en-US" sz="2000" u="none" cap="none" strike="noStrike">
                <a:solidFill>
                  <a:schemeClr val="dk1"/>
                </a:solidFill>
                <a:latin typeface="PT Sans"/>
                <a:ea typeface="PT Sans"/>
                <a:cs typeface="PT Sans"/>
                <a:sym typeface="PT Sans"/>
              </a:rPr>
              <a:t> </a:t>
            </a:r>
            <a:r>
              <a:rPr b="0" i="0" lang="en-US" sz="2000" u="none" cap="none" strike="noStrike">
                <a:solidFill>
                  <a:schemeClr val="dk1"/>
                </a:solidFill>
                <a:latin typeface="PT Sans"/>
                <a:ea typeface="PT Sans"/>
                <a:cs typeface="PT Sans"/>
                <a:sym typeface="PT Sans"/>
              </a:rPr>
              <a:t>Secondary schools will inform Optional Attendance applicants by this date</a:t>
            </a:r>
            <a:br>
              <a:rPr b="0" i="0" lang="en-US" sz="2000" u="none" cap="none" strike="noStrike">
                <a:solidFill>
                  <a:schemeClr val="dk1"/>
                </a:solidFill>
                <a:latin typeface="PT Sans"/>
                <a:ea typeface="PT Sans"/>
                <a:cs typeface="PT Sans"/>
                <a:sym typeface="PT Sans"/>
              </a:rPr>
            </a:br>
            <a:endParaRPr b="0" i="0" sz="2000" u="none" cap="none" strike="noStrike">
              <a:solidFill>
                <a:schemeClr val="dk1"/>
              </a:solidFill>
              <a:latin typeface="PT Sans"/>
              <a:ea typeface="PT Sans"/>
              <a:cs typeface="PT Sans"/>
              <a:sym typeface="PT Sans"/>
            </a:endParaRPr>
          </a:p>
          <a:p>
            <a:pPr indent="-228600" lvl="0" marL="342900" marR="0" rtl="0" algn="l">
              <a:lnSpc>
                <a:spcPct val="90000"/>
              </a:lnSpc>
              <a:spcBef>
                <a:spcPts val="400"/>
              </a:spcBef>
              <a:spcAft>
                <a:spcPts val="0"/>
              </a:spcAft>
              <a:buClr>
                <a:schemeClr val="dk1"/>
              </a:buClr>
              <a:buSzPts val="2000"/>
              <a:buFont typeface="Arial"/>
              <a:buChar char="•"/>
            </a:pPr>
            <a:r>
              <a:rPr b="1" i="0" lang="en-US" sz="2000" u="none" cap="none" strike="noStrike">
                <a:solidFill>
                  <a:schemeClr val="dk1"/>
                </a:solidFill>
                <a:latin typeface="PT Sans"/>
                <a:ea typeface="PT Sans"/>
                <a:cs typeface="PT Sans"/>
                <a:sym typeface="PT Sans"/>
              </a:rPr>
              <a:t>February 2</a:t>
            </a:r>
            <a:r>
              <a:rPr b="1" lang="en-US" sz="2000">
                <a:solidFill>
                  <a:schemeClr val="dk1"/>
                </a:solidFill>
                <a:latin typeface="PT Sans"/>
                <a:ea typeface="PT Sans"/>
                <a:cs typeface="PT Sans"/>
                <a:sym typeface="PT Sans"/>
              </a:rPr>
              <a:t>2</a:t>
            </a:r>
            <a:r>
              <a:rPr b="1" i="0" lang="en-US" sz="2000" u="none" cap="none" strike="noStrike">
                <a:solidFill>
                  <a:schemeClr val="dk1"/>
                </a:solidFill>
                <a:latin typeface="PT Sans"/>
                <a:ea typeface="PT Sans"/>
                <a:cs typeface="PT Sans"/>
                <a:sym typeface="PT Sans"/>
              </a:rPr>
              <a:t>, 201</a:t>
            </a:r>
            <a:r>
              <a:rPr b="1" lang="en-US" sz="2000">
                <a:solidFill>
                  <a:schemeClr val="dk1"/>
                </a:solidFill>
                <a:latin typeface="PT Sans"/>
                <a:ea typeface="PT Sans"/>
                <a:cs typeface="PT Sans"/>
                <a:sym typeface="PT Sans"/>
              </a:rPr>
              <a:t>9</a:t>
            </a:r>
            <a:r>
              <a:rPr b="1" i="0" lang="en-US" sz="2000" u="none" cap="none" strike="noStrike">
                <a:solidFill>
                  <a:schemeClr val="dk1"/>
                </a:solidFill>
                <a:latin typeface="PT Sans"/>
                <a:ea typeface="PT Sans"/>
                <a:cs typeface="PT Sans"/>
                <a:sym typeface="PT Sans"/>
              </a:rPr>
              <a:t> </a:t>
            </a:r>
            <a:r>
              <a:rPr b="0" i="0" lang="en-US" sz="2000" u="none" cap="none" strike="noStrike">
                <a:solidFill>
                  <a:schemeClr val="dk1"/>
                </a:solidFill>
                <a:latin typeface="PT Sans"/>
                <a:ea typeface="PT Sans"/>
                <a:cs typeface="PT Sans"/>
                <a:sym typeface="PT Sans"/>
              </a:rPr>
              <a:t>completed via myBlueprint and returned to elementary teacher/counsellor</a:t>
            </a:r>
            <a:br>
              <a:rPr b="0" i="0" lang="en-US" sz="2000" u="none" cap="none" strike="noStrike">
                <a:solidFill>
                  <a:schemeClr val="dk1"/>
                </a:solidFill>
                <a:latin typeface="PT Sans"/>
                <a:ea typeface="PT Sans"/>
                <a:cs typeface="PT Sans"/>
                <a:sym typeface="PT Sans"/>
              </a:rPr>
            </a:br>
            <a:endParaRPr b="0" i="0" sz="2000" u="none" cap="none" strike="noStrike">
              <a:solidFill>
                <a:schemeClr val="dk1"/>
              </a:solidFill>
              <a:latin typeface="PT Sans"/>
              <a:ea typeface="PT Sans"/>
              <a:cs typeface="PT Sans"/>
              <a:sym typeface="PT Sans"/>
            </a:endParaRPr>
          </a:p>
          <a:p>
            <a:pPr indent="-228600" lvl="0" marL="342900" marR="0" rtl="0" algn="l">
              <a:lnSpc>
                <a:spcPct val="90000"/>
              </a:lnSpc>
              <a:spcBef>
                <a:spcPts val="400"/>
              </a:spcBef>
              <a:spcAft>
                <a:spcPts val="0"/>
              </a:spcAft>
              <a:buClr>
                <a:schemeClr val="dk1"/>
              </a:buClr>
              <a:buSzPts val="2000"/>
              <a:buFont typeface="Arial"/>
              <a:buChar char="•"/>
            </a:pPr>
            <a:r>
              <a:rPr b="1" i="0" lang="en-US" sz="2000" u="none" cap="none" strike="noStrike">
                <a:solidFill>
                  <a:schemeClr val="dk1"/>
                </a:solidFill>
                <a:latin typeface="PT Sans"/>
                <a:ea typeface="PT Sans"/>
                <a:cs typeface="PT Sans"/>
                <a:sym typeface="PT Sans"/>
              </a:rPr>
              <a:t>March 1, 201</a:t>
            </a:r>
            <a:r>
              <a:rPr b="1" lang="en-US" sz="2000">
                <a:solidFill>
                  <a:schemeClr val="dk1"/>
                </a:solidFill>
                <a:latin typeface="PT Sans"/>
                <a:ea typeface="PT Sans"/>
                <a:cs typeface="PT Sans"/>
                <a:sym typeface="PT Sans"/>
              </a:rPr>
              <a:t>9</a:t>
            </a:r>
            <a:r>
              <a:rPr b="1" i="0" lang="en-US" sz="2000" u="none" cap="none" strike="noStrike">
                <a:solidFill>
                  <a:schemeClr val="dk1"/>
                </a:solidFill>
                <a:latin typeface="PT Sans"/>
                <a:ea typeface="PT Sans"/>
                <a:cs typeface="PT Sans"/>
                <a:sym typeface="PT Sans"/>
              </a:rPr>
              <a:t> </a:t>
            </a:r>
            <a:r>
              <a:rPr b="0" i="0" lang="en-US" sz="2000" u="none" cap="none" strike="noStrike">
                <a:solidFill>
                  <a:schemeClr val="dk1"/>
                </a:solidFill>
                <a:latin typeface="PT Sans"/>
                <a:ea typeface="PT Sans"/>
                <a:cs typeface="PT Sans"/>
                <a:sym typeface="PT Sans"/>
              </a:rPr>
              <a:t> All course selection sheets due to secondary schools – delivered by Elementary Counsellor</a:t>
            </a:r>
            <a:endParaRPr/>
          </a:p>
          <a:p>
            <a:pPr indent="-228600" lvl="0" marL="342900" marR="0" rtl="0" algn="l">
              <a:lnSpc>
                <a:spcPct val="90000"/>
              </a:lnSpc>
              <a:spcBef>
                <a:spcPts val="400"/>
              </a:spcBef>
              <a:spcAft>
                <a:spcPts val="0"/>
              </a:spcAft>
              <a:buClr>
                <a:schemeClr val="dk1"/>
              </a:buClr>
              <a:buSzPts val="800"/>
              <a:buFont typeface="Arial"/>
              <a:buNone/>
            </a:pPr>
            <a:r>
              <a:t/>
            </a:r>
            <a:endParaRPr b="0" i="0" sz="800" u="none" cap="none" strike="noStrike">
              <a:solidFill>
                <a:schemeClr val="dk1"/>
              </a:solidFill>
              <a:latin typeface="PT Sans"/>
              <a:ea typeface="PT Sans"/>
              <a:cs typeface="PT Sans"/>
              <a:sym typeface="PT Sans"/>
            </a:endParaRPr>
          </a:p>
          <a:p>
            <a:pPr indent="-228600" lvl="0" marL="342900" marR="0" rtl="0" algn="l">
              <a:lnSpc>
                <a:spcPct val="90000"/>
              </a:lnSpc>
              <a:spcBef>
                <a:spcPts val="400"/>
              </a:spcBef>
              <a:spcAft>
                <a:spcPts val="0"/>
              </a:spcAft>
              <a:buClr>
                <a:schemeClr val="dk1"/>
              </a:buClr>
              <a:buSzPts val="2000"/>
              <a:buFont typeface="Arial"/>
              <a:buNone/>
            </a:pPr>
            <a:r>
              <a:rPr b="1" i="0" lang="en-US" sz="2000" u="none" cap="none" strike="noStrike">
                <a:solidFill>
                  <a:schemeClr val="dk1"/>
                </a:solidFill>
                <a:latin typeface="PT Sans"/>
                <a:ea typeface="PT Sans"/>
                <a:cs typeface="PT Sans"/>
                <a:sym typeface="PT Sans"/>
              </a:rPr>
              <a:t>Note:</a:t>
            </a:r>
            <a:endParaRPr b="1" i="0" sz="2000" u="none" cap="none" strike="noStrike">
              <a:solidFill>
                <a:schemeClr val="dk1"/>
              </a:solidFill>
              <a:latin typeface="PT Sans"/>
              <a:ea typeface="PT Sans"/>
              <a:cs typeface="PT Sans"/>
              <a:sym typeface="PT Sans"/>
            </a:endParaRPr>
          </a:p>
          <a:p>
            <a:pPr indent="-228600" lvl="2" marL="342900" marR="0" rtl="0" algn="l">
              <a:lnSpc>
                <a:spcPct val="90000"/>
              </a:lnSpc>
              <a:spcBef>
                <a:spcPts val="40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Only ONE course selection per student is submitted for</a:t>
            </a:r>
            <a:endParaRPr/>
          </a:p>
          <a:p>
            <a:pPr indent="-228600" lvl="0" marL="342900" marR="0" rtl="0" algn="l">
              <a:lnSpc>
                <a:spcPct val="90000"/>
              </a:lnSpc>
              <a:spcBef>
                <a:spcPts val="400"/>
              </a:spcBef>
              <a:spcAft>
                <a:spcPts val="0"/>
              </a:spcAft>
              <a:buClr>
                <a:schemeClr val="dk1"/>
              </a:buClr>
              <a:buSzPts val="500"/>
              <a:buFont typeface="Arial"/>
              <a:buNone/>
            </a:pPr>
            <a:r>
              <a:rPr b="0" i="0" lang="en-US" sz="2000" u="none" cap="none" strike="noStrike">
                <a:solidFill>
                  <a:schemeClr val="dk1"/>
                </a:solidFill>
                <a:latin typeface="PT Sans"/>
                <a:ea typeface="PT Sans"/>
                <a:cs typeface="PT Sans"/>
                <a:sym typeface="PT Sans"/>
              </a:rPr>
              <a:t>   ONE secondary school by the elementary school counsellor</a:t>
            </a:r>
            <a:endParaRPr/>
          </a:p>
          <a:p>
            <a:pPr indent="-228600" lvl="0" marL="342900" marR="0" rtl="0" algn="l">
              <a:lnSpc>
                <a:spcPct val="90000"/>
              </a:lnSpc>
              <a:spcBef>
                <a:spcPts val="480"/>
              </a:spcBef>
              <a:spcAft>
                <a:spcPts val="0"/>
              </a:spcAft>
              <a:buClr>
                <a:schemeClr val="dk1"/>
              </a:buClr>
              <a:buSzPts val="2400"/>
              <a:buFont typeface="Arial"/>
              <a:buNone/>
            </a:pPr>
            <a:r>
              <a:t/>
            </a:r>
            <a:endParaRPr b="0" i="0" sz="2400" u="none" cap="none" strike="noStrike">
              <a:solidFill>
                <a:schemeClr val="dk1"/>
              </a:solidFill>
              <a:latin typeface="PT Sans"/>
              <a:ea typeface="PT Sans"/>
              <a:cs typeface="PT Sans"/>
              <a:sym typeface="PT Sans"/>
            </a:endParaRPr>
          </a:p>
        </p:txBody>
      </p:sp>
      <p:sp>
        <p:nvSpPr>
          <p:cNvPr id="264" name="Google Shape;264;p30"/>
          <p:cNvSpPr txBox="1"/>
          <p:nvPr>
            <p:ph type="title"/>
          </p:nvPr>
        </p:nvSpPr>
        <p:spPr>
          <a:xfrm>
            <a:off x="426127" y="368300"/>
            <a:ext cx="8260672" cy="1039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PT Sans"/>
              <a:buNone/>
            </a:pPr>
            <a:r>
              <a:rPr lang="en-US" sz="3200"/>
              <a:t>Important </a:t>
            </a:r>
            <a:r>
              <a:rPr b="0" i="0" lang="en-US" sz="3200" u="none" cap="none" strike="noStrike">
                <a:solidFill>
                  <a:schemeClr val="dk1"/>
                </a:solidFill>
                <a:latin typeface="PT Sans"/>
                <a:ea typeface="PT Sans"/>
                <a:cs typeface="PT Sans"/>
                <a:sym typeface="PT Sans"/>
              </a:rPr>
              <a:t>Dates</a:t>
            </a:r>
            <a:endParaRPr/>
          </a:p>
        </p:txBody>
      </p:sp>
      <p:sp>
        <p:nvSpPr>
          <p:cNvPr id="265" name="Google Shape;265;p30"/>
          <p:cNvSpPr txBox="1"/>
          <p:nvPr>
            <p:ph idx="1" type="body"/>
          </p:nvPr>
        </p:nvSpPr>
        <p:spPr>
          <a:xfrm>
            <a:off x="152400" y="190500"/>
            <a:ext cx="57149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sp>
        <p:nvSpPr>
          <p:cNvPr id="266" name="Google Shape;266;p30"/>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1"/>
          <p:cNvSpPr txBox="1"/>
          <p:nvPr>
            <p:ph type="title"/>
          </p:nvPr>
        </p:nvSpPr>
        <p:spPr>
          <a:xfrm>
            <a:off x="426127" y="609600"/>
            <a:ext cx="8260799" cy="1039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PT Sans"/>
              <a:buNone/>
            </a:pPr>
            <a:r>
              <a:rPr lang="en-US"/>
              <a:t>Questions?</a:t>
            </a:r>
            <a:endParaRPr b="0" i="0" sz="3500" u="none" cap="none" strike="noStrike">
              <a:solidFill>
                <a:schemeClr val="dk1"/>
              </a:solidFill>
              <a:latin typeface="PT Sans"/>
              <a:ea typeface="PT Sans"/>
              <a:cs typeface="PT Sans"/>
              <a:sym typeface="PT Sans"/>
            </a:endParaRPr>
          </a:p>
        </p:txBody>
      </p:sp>
      <p:sp>
        <p:nvSpPr>
          <p:cNvPr id="273" name="Google Shape;273;p31"/>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74" name="Google Shape;274;p31"/>
          <p:cNvSpPr txBox="1"/>
          <p:nvPr>
            <p:ph idx="2" type="body"/>
          </p:nvPr>
        </p:nvSpPr>
        <p:spPr>
          <a:xfrm>
            <a:off x="304800" y="228600"/>
            <a:ext cx="8077199" cy="304799"/>
          </a:xfrm>
          <a:prstGeom prst="rect">
            <a:avLst/>
          </a:prstGeom>
          <a:noFill/>
          <a:ln>
            <a:noFill/>
          </a:ln>
        </p:spPr>
        <p:txBody>
          <a:bodyPr anchorCtr="0" anchor="t" bIns="91425" lIns="91425" spcFirstLastPara="1" rIns="91425" wrap="square" tIns="91425">
            <a:noAutofit/>
          </a:bodyPr>
          <a:lstStyle/>
          <a:p>
            <a:pPr indent="0" lvl="0" marL="114300" marR="0" rtl="0" algn="l">
              <a:lnSpc>
                <a:spcPct val="100000"/>
              </a:lnSpc>
              <a:spcBef>
                <a:spcPts val="0"/>
              </a:spcBef>
              <a:spcAft>
                <a:spcPts val="0"/>
              </a:spcAft>
              <a:buClr>
                <a:schemeClr val="lt1"/>
              </a:buClr>
              <a:buSzPts val="1600"/>
              <a:buFont typeface="PT Sans"/>
              <a:buNone/>
            </a:pPr>
            <a:r>
              <a:rPr b="1" i="0" lang="en-US" sz="1600" u="none" cap="none" strike="noStrike">
                <a:solidFill>
                  <a:schemeClr val="lt1"/>
                </a:solidFill>
                <a:latin typeface="PT Sans"/>
                <a:ea typeface="PT Sans"/>
                <a:cs typeface="PT Sans"/>
                <a:sym typeface="PT Sans"/>
              </a:rPr>
              <a:t>Choices for Nine</a:t>
            </a:r>
            <a:endParaRPr b="1" i="0" sz="1600" u="none" cap="none" strike="noStrike">
              <a:solidFill>
                <a:schemeClr val="lt1"/>
              </a:solidFill>
              <a:latin typeface="PT Sans"/>
              <a:ea typeface="PT Sans"/>
              <a:cs typeface="PT Sans"/>
              <a:sym typeface="PT Sans"/>
            </a:endParaRPr>
          </a:p>
        </p:txBody>
      </p:sp>
      <p:pic>
        <p:nvPicPr>
          <p:cNvPr id="275" name="Google Shape;275;p31"/>
          <p:cNvPicPr preferRelativeResize="0"/>
          <p:nvPr/>
        </p:nvPicPr>
        <p:blipFill>
          <a:blip r:embed="rId3">
            <a:alphaModFix/>
          </a:blip>
          <a:stretch>
            <a:fillRect/>
          </a:stretch>
        </p:blipFill>
        <p:spPr>
          <a:xfrm>
            <a:off x="2071075" y="1725300"/>
            <a:ext cx="4396151" cy="4396151"/>
          </a:xfrm>
          <a:prstGeom prst="rect">
            <a:avLst/>
          </a:prstGeom>
          <a:noFill/>
          <a:ln>
            <a:noFill/>
          </a:ln>
        </p:spPr>
      </p:pic>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1"/>
          <p:cNvSpPr txBox="1"/>
          <p:nvPr>
            <p:ph type="title"/>
          </p:nvPr>
        </p:nvSpPr>
        <p:spPr>
          <a:xfrm>
            <a:off x="441665" y="620175"/>
            <a:ext cx="8260800" cy="1039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PT Sans"/>
              <a:buNone/>
            </a:pPr>
            <a:r>
              <a:rPr b="0" i="1" lang="en-US" sz="3200" u="none" cap="none" strike="noStrike">
                <a:solidFill>
                  <a:schemeClr val="dk1"/>
                </a:solidFill>
                <a:latin typeface="PT Sans"/>
                <a:ea typeface="PT Sans"/>
                <a:cs typeface="PT Sans"/>
                <a:sym typeface="PT Sans"/>
              </a:rPr>
              <a:t>Creating Pathways to Success</a:t>
            </a:r>
            <a:r>
              <a:rPr b="0" i="0" lang="en-US" sz="3200" u="none" cap="none" strike="noStrike">
                <a:solidFill>
                  <a:schemeClr val="dk1"/>
                </a:solidFill>
                <a:latin typeface="PT Sans"/>
                <a:ea typeface="PT Sans"/>
                <a:cs typeface="PT Sans"/>
                <a:sym typeface="PT Sans"/>
              </a:rPr>
              <a:t>, 2013</a:t>
            </a:r>
            <a:endParaRPr/>
          </a:p>
        </p:txBody>
      </p:sp>
      <p:sp>
        <p:nvSpPr>
          <p:cNvPr id="70" name="Google Shape;70;p11"/>
          <p:cNvSpPr txBox="1"/>
          <p:nvPr>
            <p:ph idx="12" type="sldNum"/>
          </p:nvPr>
        </p:nvSpPr>
        <p:spPr>
          <a:xfrm>
            <a:off x="7772400" y="6400800"/>
            <a:ext cx="1066799" cy="329092"/>
          </a:xfrm>
          <a:prstGeom prst="rect">
            <a:avLst/>
          </a:prstGeom>
          <a:noFill/>
          <a:ln>
            <a:noFill/>
          </a:ln>
        </p:spPr>
        <p:txBody>
          <a:bodyPr anchorCtr="1" anchor="b" bIns="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PT Sans"/>
              <a:buNone/>
            </a:pPr>
            <a:fld id="{00000000-1234-1234-1234-123412341234}" type="slidenum">
              <a:rPr b="0" i="0" lang="en-US" sz="1200" u="none" cap="none" strike="noStrike">
                <a:solidFill>
                  <a:schemeClr val="dk1"/>
                </a:solidFill>
                <a:latin typeface="PT Sans"/>
                <a:ea typeface="PT Sans"/>
                <a:cs typeface="PT Sans"/>
                <a:sym typeface="PT Sans"/>
              </a:rPr>
              <a:t>‹#›</a:t>
            </a:fld>
            <a:endParaRPr b="0" i="0" sz="1200" u="none" cap="none" strike="noStrike">
              <a:solidFill>
                <a:schemeClr val="dk1"/>
              </a:solidFill>
              <a:latin typeface="PT Sans"/>
              <a:ea typeface="PT Sans"/>
              <a:cs typeface="PT Sans"/>
              <a:sym typeface="PT Sans"/>
            </a:endParaRPr>
          </a:p>
        </p:txBody>
      </p:sp>
      <p:pic>
        <p:nvPicPr>
          <p:cNvPr id="71" name="Google Shape;71;p11"/>
          <p:cNvPicPr preferRelativeResize="0"/>
          <p:nvPr/>
        </p:nvPicPr>
        <p:blipFill>
          <a:blip r:embed="rId3">
            <a:alphaModFix/>
          </a:blip>
          <a:stretch>
            <a:fillRect/>
          </a:stretch>
        </p:blipFill>
        <p:spPr>
          <a:xfrm>
            <a:off x="704300" y="1571536"/>
            <a:ext cx="7735551" cy="3915789"/>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2"/>
          <p:cNvSpPr/>
          <p:nvPr/>
        </p:nvSpPr>
        <p:spPr>
          <a:xfrm>
            <a:off x="576262" y="169863"/>
            <a:ext cx="8008936" cy="1193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Arial"/>
              <a:buNone/>
            </a:pPr>
            <a:r>
              <a:rPr b="0" i="0" lang="en-US" sz="3200" u="none" cap="none" strike="noStrike">
                <a:solidFill>
                  <a:schemeClr val="dk1"/>
                </a:solidFill>
                <a:latin typeface="PT Sans"/>
                <a:ea typeface="PT Sans"/>
                <a:cs typeface="PT Sans"/>
                <a:sym typeface="PT Sans"/>
              </a:rPr>
              <a:t>Accessing myBlueprint.ca/tdsb</a:t>
            </a:r>
            <a:endParaRPr/>
          </a:p>
          <a:p>
            <a:pPr indent="0" lvl="0" marL="0" marR="0" rtl="0" algn="ctr">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PT Sans"/>
                <a:ea typeface="PT Sans"/>
                <a:cs typeface="PT Sans"/>
                <a:sym typeface="PT Sans"/>
              </a:rPr>
              <a:t>Online educational &amp; career planning tool for students and parents</a:t>
            </a:r>
            <a:endParaRPr/>
          </a:p>
        </p:txBody>
      </p:sp>
      <p:sp>
        <p:nvSpPr>
          <p:cNvPr id="78" name="Google Shape;78;p12"/>
          <p:cNvSpPr/>
          <p:nvPr/>
        </p:nvSpPr>
        <p:spPr>
          <a:xfrm>
            <a:off x="2014538" y="5646737"/>
            <a:ext cx="5130800" cy="369886"/>
          </a:xfrm>
          <a:prstGeom prst="rect">
            <a:avLst/>
          </a:prstGeom>
          <a:noFill/>
          <a:ln>
            <a:noFill/>
          </a:ln>
        </p:spPr>
        <p:txBody>
          <a:bodyPr anchorCtr="0" anchor="t" bIns="45700" lIns="91425" spcFirstLastPara="1" rIns="91425" wrap="square" tIns="45700">
            <a:noAutofit/>
          </a:bodyPr>
          <a:lstStyle/>
          <a:p>
            <a:pPr indent="0" lvl="0" marL="0" marR="0" rtl="0" algn="ctr">
              <a:lnSpc>
                <a:spcPct val="75000"/>
              </a:lnSpc>
              <a:spcBef>
                <a:spcPts val="0"/>
              </a:spcBef>
              <a:spcAft>
                <a:spcPts val="0"/>
              </a:spcAft>
              <a:buClr>
                <a:schemeClr val="dk1"/>
              </a:buClr>
              <a:buSzPts val="600"/>
              <a:buFont typeface="Arial"/>
              <a:buNone/>
            </a:pPr>
            <a:r>
              <a:rPr b="0" i="0" lang="en-US" sz="2400" u="sng" cap="none" strike="noStrike">
                <a:solidFill>
                  <a:schemeClr val="hlink"/>
                </a:solidFill>
                <a:latin typeface="PT Sans"/>
                <a:ea typeface="PT Sans"/>
                <a:cs typeface="PT Sans"/>
                <a:sym typeface="PT Sans"/>
                <a:hlinkClick r:id="rId3"/>
              </a:rPr>
              <a:t>www.myBlueprint.ca/tdsb</a:t>
            </a:r>
            <a:br>
              <a:rPr b="0" i="0" lang="en-US" sz="2400" u="none" cap="none" strike="noStrike">
                <a:solidFill>
                  <a:schemeClr val="dk1"/>
                </a:solidFill>
                <a:latin typeface="PT Sans"/>
                <a:ea typeface="PT Sans"/>
                <a:cs typeface="PT Sans"/>
                <a:sym typeface="PT Sans"/>
              </a:rPr>
            </a:br>
            <a:r>
              <a:rPr b="0" i="0" lang="en-US" sz="2400" u="none" cap="none" strike="noStrike">
                <a:solidFill>
                  <a:schemeClr val="dk1"/>
                </a:solidFill>
                <a:latin typeface="PT Sans"/>
                <a:ea typeface="PT Sans"/>
                <a:cs typeface="PT Sans"/>
                <a:sym typeface="PT Sans"/>
              </a:rPr>
              <a:t>Activation Key: tdsb </a:t>
            </a:r>
            <a:br>
              <a:rPr b="0" i="0" lang="en-US" sz="2400" u="none" cap="none" strike="noStrike">
                <a:solidFill>
                  <a:schemeClr val="dk1"/>
                </a:solidFill>
                <a:latin typeface="PT Sans"/>
                <a:ea typeface="PT Sans"/>
                <a:cs typeface="PT Sans"/>
                <a:sym typeface="PT Sans"/>
              </a:rPr>
            </a:br>
            <a:endParaRPr b="0" i="0" sz="2400" u="none" cap="none" strike="noStrike">
              <a:solidFill>
                <a:schemeClr val="dk1"/>
              </a:solidFill>
              <a:latin typeface="PT Sans"/>
              <a:ea typeface="PT Sans"/>
              <a:cs typeface="PT Sans"/>
              <a:sym typeface="PT Sans"/>
            </a:endParaRPr>
          </a:p>
        </p:txBody>
      </p:sp>
      <p:sp>
        <p:nvSpPr>
          <p:cNvPr id="79" name="Google Shape;79;p12"/>
          <p:cNvSpPr txBox="1"/>
          <p:nvPr>
            <p:ph idx="12" type="sldNum"/>
          </p:nvPr>
        </p:nvSpPr>
        <p:spPr>
          <a:xfrm>
            <a:off x="7772400" y="6400800"/>
            <a:ext cx="1066799" cy="329092"/>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pic>
        <p:nvPicPr>
          <p:cNvPr id="80" name="Google Shape;80;p12"/>
          <p:cNvPicPr preferRelativeResize="0"/>
          <p:nvPr/>
        </p:nvPicPr>
        <p:blipFill rotWithShape="1">
          <a:blip r:embed="rId4">
            <a:alphaModFix/>
          </a:blip>
          <a:srcRect b="0" l="0" r="0" t="0"/>
          <a:stretch/>
        </p:blipFill>
        <p:spPr>
          <a:xfrm>
            <a:off x="576262" y="1484784"/>
            <a:ext cx="8045751" cy="3535040"/>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title"/>
          </p:nvPr>
        </p:nvSpPr>
        <p:spPr>
          <a:xfrm>
            <a:off x="426127" y="609600"/>
            <a:ext cx="8260672" cy="1039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88"/>
              <a:buFont typeface="PT Sans"/>
              <a:buNone/>
            </a:pPr>
            <a:r>
              <a:rPr b="0" i="0" lang="en-US" sz="3150" u="none" cap="none" strike="noStrike">
                <a:solidFill>
                  <a:schemeClr val="dk1"/>
                </a:solidFill>
                <a:latin typeface="PT Sans"/>
                <a:ea typeface="PT Sans"/>
                <a:cs typeface="PT Sans"/>
                <a:sym typeface="PT Sans"/>
              </a:rPr>
              <a:t>What Can Families Do to Help Students Make the Best Choices?</a:t>
            </a:r>
            <a:endParaRPr b="0" i="0" sz="3150" u="none" cap="none" strike="noStrike">
              <a:solidFill>
                <a:schemeClr val="dk1"/>
              </a:solidFill>
              <a:latin typeface="PT Sans"/>
              <a:ea typeface="PT Sans"/>
              <a:cs typeface="PT Sans"/>
              <a:sym typeface="PT Sans"/>
            </a:endParaRPr>
          </a:p>
        </p:txBody>
      </p:sp>
      <p:sp>
        <p:nvSpPr>
          <p:cNvPr id="87" name="Google Shape;87;p13"/>
          <p:cNvSpPr txBox="1"/>
          <p:nvPr>
            <p:ph idx="1" type="body"/>
          </p:nvPr>
        </p:nvSpPr>
        <p:spPr>
          <a:xfrm>
            <a:off x="457200" y="1752600"/>
            <a:ext cx="8229600" cy="4267199"/>
          </a:xfrm>
          <a:prstGeom prst="rect">
            <a:avLst/>
          </a:prstGeom>
          <a:noFill/>
          <a:ln>
            <a:noFill/>
          </a:ln>
        </p:spPr>
        <p:txBody>
          <a:bodyPr anchorCtr="0" anchor="t" bIns="45700" lIns="91425" spcFirstLastPara="1" rIns="91425" wrap="square" tIns="45700">
            <a:noAutofit/>
          </a:bodyPr>
          <a:lstStyle/>
          <a:p>
            <a:pPr indent="-2286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Access and investigate </a:t>
            </a:r>
            <a:r>
              <a:rPr b="0" i="0" lang="en-US" sz="2000" u="none" cap="none" strike="noStrike">
                <a:solidFill>
                  <a:srgbClr val="0070C0"/>
                </a:solidFill>
                <a:latin typeface="PT Sans"/>
                <a:ea typeface="PT Sans"/>
                <a:cs typeface="PT Sans"/>
                <a:sym typeface="PT Sans"/>
              </a:rPr>
              <a:t>myBlueprint </a:t>
            </a:r>
            <a:r>
              <a:rPr b="0" i="0" lang="en-US" sz="2000" u="none" cap="none" strike="noStrike">
                <a:solidFill>
                  <a:schemeClr val="dk1"/>
                </a:solidFill>
                <a:latin typeface="PT Sans"/>
                <a:ea typeface="PT Sans"/>
                <a:cs typeface="PT Sans"/>
                <a:sym typeface="PT Sans"/>
              </a:rPr>
              <a:t>career planning tool</a:t>
            </a:r>
            <a:endParaRPr b="0" i="0" sz="2000" u="none" cap="none" strike="noStrike">
              <a:solidFill>
                <a:schemeClr val="dk1"/>
              </a:solidFill>
              <a:latin typeface="PT Sans"/>
              <a:ea typeface="PT Sans"/>
              <a:cs typeface="PT Sans"/>
              <a:sym typeface="PT Sans"/>
            </a:endParaRPr>
          </a:p>
          <a:p>
            <a:pPr indent="-165100" lvl="0" marL="342900" marR="0" rtl="0" algn="l">
              <a:lnSpc>
                <a:spcPct val="100000"/>
              </a:lnSpc>
              <a:spcBef>
                <a:spcPts val="200"/>
              </a:spcBef>
              <a:spcAft>
                <a:spcPts val="0"/>
              </a:spcAft>
              <a:buClr>
                <a:schemeClr val="dk1"/>
              </a:buClr>
              <a:buSzPts val="900"/>
              <a:buFont typeface="Arial"/>
              <a:buNone/>
            </a:pPr>
            <a:r>
              <a:t/>
            </a:r>
            <a:endParaRPr b="0" i="0" sz="900" u="none" cap="none" strike="noStrike">
              <a:solidFill>
                <a:schemeClr val="dk1"/>
              </a:solidFill>
              <a:latin typeface="PT Sans"/>
              <a:ea typeface="PT Sans"/>
              <a:cs typeface="PT Sans"/>
              <a:sym typeface="PT Sans"/>
            </a:endParaRPr>
          </a:p>
          <a:p>
            <a:pPr indent="-228600" lvl="0" marL="342900" marR="0" rtl="0" algn="l">
              <a:lnSpc>
                <a:spcPct val="100000"/>
              </a:lnSpc>
              <a:spcBef>
                <a:spcPts val="48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Attend ANY Secondary Information Evenings/Open Houses of interest including Regular or Specialized Programs</a:t>
            </a:r>
            <a:endParaRPr b="0" i="0" sz="2000" u="none" cap="none" strike="noStrike">
              <a:solidFill>
                <a:schemeClr val="dk1"/>
              </a:solidFill>
              <a:latin typeface="PT Sans"/>
              <a:ea typeface="PT Sans"/>
              <a:cs typeface="PT Sans"/>
              <a:sym typeface="PT Sans"/>
            </a:endParaRPr>
          </a:p>
          <a:p>
            <a:pPr indent="-165100" lvl="0" marL="342900" marR="0" rtl="0" algn="l">
              <a:lnSpc>
                <a:spcPct val="100000"/>
              </a:lnSpc>
              <a:spcBef>
                <a:spcPts val="200"/>
              </a:spcBef>
              <a:spcAft>
                <a:spcPts val="0"/>
              </a:spcAft>
              <a:buClr>
                <a:schemeClr val="dk1"/>
              </a:buClr>
              <a:buSzPts val="900"/>
              <a:buFont typeface="Arial"/>
              <a:buNone/>
            </a:pPr>
            <a:r>
              <a:t/>
            </a:r>
            <a:endParaRPr b="0" i="0" sz="900" u="none" cap="none" strike="noStrike">
              <a:solidFill>
                <a:schemeClr val="dk1"/>
              </a:solidFill>
              <a:latin typeface="PT Sans"/>
              <a:ea typeface="PT Sans"/>
              <a:cs typeface="PT Sans"/>
              <a:sym typeface="PT Sans"/>
            </a:endParaRPr>
          </a:p>
          <a:p>
            <a:pPr indent="-228600" lvl="0" marL="342900" marR="0" rtl="0" algn="l">
              <a:lnSpc>
                <a:spcPct val="100000"/>
              </a:lnSpc>
              <a:spcBef>
                <a:spcPts val="48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Encourage continued participation in extracurricular activities</a:t>
            </a:r>
            <a:endParaRPr/>
          </a:p>
          <a:p>
            <a:pPr indent="-165100" lvl="0" marL="342900" marR="0" rtl="0" algn="l">
              <a:lnSpc>
                <a:spcPct val="100000"/>
              </a:lnSpc>
              <a:spcBef>
                <a:spcPts val="200"/>
              </a:spcBef>
              <a:spcAft>
                <a:spcPts val="0"/>
              </a:spcAft>
              <a:buClr>
                <a:schemeClr val="dk1"/>
              </a:buClr>
              <a:buSzPts val="900"/>
              <a:buFont typeface="Arial"/>
              <a:buNone/>
            </a:pPr>
            <a:r>
              <a:t/>
            </a:r>
            <a:endParaRPr b="0" i="0" sz="900" u="none" cap="none" strike="noStrike">
              <a:solidFill>
                <a:schemeClr val="dk1"/>
              </a:solidFill>
              <a:latin typeface="PT Sans"/>
              <a:ea typeface="PT Sans"/>
              <a:cs typeface="PT Sans"/>
              <a:sym typeface="PT Sans"/>
            </a:endParaRPr>
          </a:p>
          <a:p>
            <a:pPr indent="-228600" lvl="0" marL="342900" marR="0" rtl="0" algn="l">
              <a:lnSpc>
                <a:spcPct val="100000"/>
              </a:lnSpc>
              <a:spcBef>
                <a:spcPts val="48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Choose courses of interest</a:t>
            </a:r>
            <a:endParaRPr/>
          </a:p>
          <a:p>
            <a:pPr indent="-165100" lvl="0" marL="342900" marR="0" rtl="0" algn="l">
              <a:lnSpc>
                <a:spcPct val="100000"/>
              </a:lnSpc>
              <a:spcBef>
                <a:spcPts val="200"/>
              </a:spcBef>
              <a:spcAft>
                <a:spcPts val="0"/>
              </a:spcAft>
              <a:buClr>
                <a:schemeClr val="dk1"/>
              </a:buClr>
              <a:buSzPts val="900"/>
              <a:buFont typeface="Arial"/>
              <a:buNone/>
            </a:pPr>
            <a:r>
              <a:t/>
            </a:r>
            <a:endParaRPr b="0" i="0" sz="900" u="none" cap="none" strike="noStrike">
              <a:solidFill>
                <a:schemeClr val="dk1"/>
              </a:solidFill>
              <a:latin typeface="PT Sans"/>
              <a:ea typeface="PT Sans"/>
              <a:cs typeface="PT Sans"/>
              <a:sym typeface="PT Sans"/>
            </a:endParaRPr>
          </a:p>
          <a:p>
            <a:pPr indent="-228600" lvl="0" marL="342900" marR="0" rtl="0" algn="l">
              <a:lnSpc>
                <a:spcPct val="100000"/>
              </a:lnSpc>
              <a:spcBef>
                <a:spcPts val="48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Discuss future plans</a:t>
            </a:r>
            <a:endParaRPr b="0" i="0" sz="2000" u="none" cap="none" strike="noStrike">
              <a:solidFill>
                <a:schemeClr val="dk1"/>
              </a:solidFill>
              <a:latin typeface="PT Sans"/>
              <a:ea typeface="PT Sans"/>
              <a:cs typeface="PT Sans"/>
              <a:sym typeface="PT Sans"/>
            </a:endParaRPr>
          </a:p>
          <a:p>
            <a:pPr indent="-165100" lvl="0" marL="342900" marR="0" rtl="0" algn="l">
              <a:lnSpc>
                <a:spcPct val="100000"/>
              </a:lnSpc>
              <a:spcBef>
                <a:spcPts val="200"/>
              </a:spcBef>
              <a:spcAft>
                <a:spcPts val="0"/>
              </a:spcAft>
              <a:buClr>
                <a:schemeClr val="dk1"/>
              </a:buClr>
              <a:buSzPts val="900"/>
              <a:buFont typeface="Arial"/>
              <a:buNone/>
            </a:pPr>
            <a:r>
              <a:t/>
            </a:r>
            <a:endParaRPr b="0" i="0" sz="900" u="none" cap="none" strike="noStrike">
              <a:solidFill>
                <a:schemeClr val="dk1"/>
              </a:solidFill>
              <a:latin typeface="PT Sans"/>
              <a:ea typeface="PT Sans"/>
              <a:cs typeface="PT Sans"/>
              <a:sym typeface="PT Sans"/>
            </a:endParaRPr>
          </a:p>
          <a:p>
            <a:pPr indent="-228600" lvl="0" marL="342900" marR="0" rtl="0" algn="l">
              <a:lnSpc>
                <a:spcPct val="100000"/>
              </a:lnSpc>
              <a:spcBef>
                <a:spcPts val="48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Stay involved and connected with the school</a:t>
            </a:r>
            <a:endParaRPr b="0" i="0" sz="2000" u="none" cap="none" strike="noStrike">
              <a:solidFill>
                <a:schemeClr val="dk1"/>
              </a:solidFill>
              <a:latin typeface="PT Sans"/>
              <a:ea typeface="PT Sans"/>
              <a:cs typeface="PT Sans"/>
              <a:sym typeface="PT Sans"/>
            </a:endParaRPr>
          </a:p>
          <a:p>
            <a:pPr indent="0" lvl="0" marL="342900" marR="0" rtl="0" algn="l">
              <a:lnSpc>
                <a:spcPct val="100000"/>
              </a:lnSpc>
              <a:spcBef>
                <a:spcPts val="480"/>
              </a:spcBef>
              <a:spcAft>
                <a:spcPts val="0"/>
              </a:spcAft>
              <a:buNone/>
            </a:pPr>
            <a:r>
              <a:t/>
            </a:r>
            <a:endParaRPr sz="2000"/>
          </a:p>
          <a:p>
            <a:pPr indent="-228600" lvl="0" marL="342900" marR="0" rtl="0" algn="l">
              <a:lnSpc>
                <a:spcPct val="100000"/>
              </a:lnSpc>
              <a:spcBef>
                <a:spcPts val="48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Contact your school’s Elementary Itinerant Guidance Counsellor</a:t>
            </a:r>
            <a:endParaRPr b="0" i="0" sz="2000" u="none" cap="none" strike="noStrike">
              <a:solidFill>
                <a:schemeClr val="dk1"/>
              </a:solidFill>
              <a:latin typeface="PT Sans"/>
              <a:ea typeface="PT Sans"/>
              <a:cs typeface="PT Sans"/>
              <a:sym typeface="PT Sans"/>
            </a:endParaRPr>
          </a:p>
          <a:p>
            <a:pPr indent="-762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PT Sans"/>
              <a:ea typeface="PT Sans"/>
              <a:cs typeface="PT Sans"/>
              <a:sym typeface="PT Sans"/>
            </a:endParaRPr>
          </a:p>
        </p:txBody>
      </p:sp>
      <p:sp>
        <p:nvSpPr>
          <p:cNvPr id="88" name="Google Shape;88;p13"/>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89" name="Google Shape;89;p13"/>
          <p:cNvSpPr txBox="1"/>
          <p:nvPr>
            <p:ph idx="2" type="body"/>
          </p:nvPr>
        </p:nvSpPr>
        <p:spPr>
          <a:xfrm>
            <a:off x="304800" y="228600"/>
            <a:ext cx="80771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4"/>
          <p:cNvSpPr/>
          <p:nvPr/>
        </p:nvSpPr>
        <p:spPr>
          <a:xfrm>
            <a:off x="160338" y="601662"/>
            <a:ext cx="8766175" cy="1193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Arial"/>
              <a:buNone/>
            </a:pPr>
            <a:r>
              <a:rPr b="0" i="0" lang="en-US" sz="3200" u="none" cap="none" strike="noStrike">
                <a:solidFill>
                  <a:schemeClr val="dk1"/>
                </a:solidFill>
                <a:latin typeface="PT Sans"/>
                <a:ea typeface="PT Sans"/>
                <a:cs typeface="PT Sans"/>
                <a:sym typeface="PT Sans"/>
              </a:rPr>
              <a:t>Information Evenings/Open Houses</a:t>
            </a:r>
            <a:endParaRPr/>
          </a:p>
          <a:p>
            <a:pPr indent="0" lvl="0" marL="0" marR="0" rtl="0" algn="ctr">
              <a:lnSpc>
                <a:spcPct val="100000"/>
              </a:lnSpc>
              <a:spcBef>
                <a:spcPts val="0"/>
              </a:spcBef>
              <a:spcAft>
                <a:spcPts val="0"/>
              </a:spcAft>
              <a:buClr>
                <a:schemeClr val="dk1"/>
              </a:buClr>
              <a:buSzPts val="800"/>
              <a:buFont typeface="Arial"/>
              <a:buNone/>
            </a:pPr>
            <a:r>
              <a:rPr b="0" i="0" lang="en-US" sz="3200" u="none" cap="none" strike="noStrike">
                <a:solidFill>
                  <a:schemeClr val="dk1"/>
                </a:solidFill>
                <a:latin typeface="PT Sans"/>
                <a:ea typeface="PT Sans"/>
                <a:cs typeface="PT Sans"/>
                <a:sym typeface="PT Sans"/>
              </a:rPr>
              <a:t> at </a:t>
            </a:r>
            <a:r>
              <a:rPr lang="en-US" sz="3200">
                <a:solidFill>
                  <a:schemeClr val="dk1"/>
                </a:solidFill>
                <a:latin typeface="PT Sans"/>
                <a:ea typeface="PT Sans"/>
                <a:cs typeface="PT Sans"/>
                <a:sym typeface="PT Sans"/>
              </a:rPr>
              <a:t>TDSB</a:t>
            </a:r>
            <a:r>
              <a:rPr b="0" i="0" lang="en-US" sz="3200" u="none" cap="none" strike="noStrike">
                <a:solidFill>
                  <a:schemeClr val="dk1"/>
                </a:solidFill>
                <a:latin typeface="PT Sans"/>
                <a:ea typeface="PT Sans"/>
                <a:cs typeface="PT Sans"/>
                <a:sym typeface="PT Sans"/>
              </a:rPr>
              <a:t> High Schools</a:t>
            </a:r>
            <a:endParaRPr/>
          </a:p>
        </p:txBody>
      </p:sp>
      <p:sp>
        <p:nvSpPr>
          <p:cNvPr id="96" name="Google Shape;96;p14"/>
          <p:cNvSpPr txBox="1"/>
          <p:nvPr>
            <p:ph idx="1" type="body"/>
          </p:nvPr>
        </p:nvSpPr>
        <p:spPr>
          <a:xfrm>
            <a:off x="152400" y="190500"/>
            <a:ext cx="57149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sp>
        <p:nvSpPr>
          <p:cNvPr id="97" name="Google Shape;97;p14"/>
          <p:cNvSpPr txBox="1"/>
          <p:nvPr/>
        </p:nvSpPr>
        <p:spPr>
          <a:xfrm>
            <a:off x="596347" y="1795463"/>
            <a:ext cx="7832035" cy="2585322"/>
          </a:xfrm>
          <a:prstGeom prst="rect">
            <a:avLst/>
          </a:prstGeom>
          <a:noFill/>
          <a:ln>
            <a:noFill/>
          </a:ln>
        </p:spPr>
        <p:txBody>
          <a:bodyPr anchorCtr="0" anchor="t" bIns="45700" lIns="91425" spcFirstLastPara="1" rIns="91425" wrap="square" tIns="45700">
            <a:noAutofit/>
          </a:bodyPr>
          <a:lstStyle/>
          <a:p>
            <a:pPr indent="-133350" lvl="0" marL="28575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PT Sans"/>
              <a:ea typeface="PT Sans"/>
              <a:cs typeface="PT Sans"/>
              <a:sym typeface="PT Sans"/>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PT Sans"/>
                <a:ea typeface="PT Sans"/>
                <a:cs typeface="PT Sans"/>
                <a:sym typeface="PT Sans"/>
              </a:rPr>
              <a:t>Program and school specific information is shared</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PT Sans"/>
              <a:ea typeface="PT Sans"/>
              <a:cs typeface="PT Sans"/>
              <a:sym typeface="PT Sans"/>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PT Sans"/>
                <a:ea typeface="PT Sans"/>
                <a:cs typeface="PT Sans"/>
                <a:sym typeface="PT Sans"/>
              </a:rPr>
              <a:t>Updated dates and times of High School Information Evenings are posted on the TDSB website by accessing the link below:</a:t>
            </a:r>
            <a:endParaRPr b="0" i="0" sz="2400" u="none" cap="none" strike="noStrike">
              <a:solidFill>
                <a:schemeClr val="dk1"/>
              </a:solidFill>
              <a:latin typeface="PT Sans"/>
              <a:ea typeface="PT Sans"/>
              <a:cs typeface="PT Sans"/>
              <a:sym typeface="PT Sans"/>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PT Sans"/>
              <a:ea typeface="PT Sans"/>
              <a:cs typeface="PT Sans"/>
              <a:sym typeface="PT Sans"/>
            </a:endParaRPr>
          </a:p>
        </p:txBody>
      </p:sp>
      <p:sp>
        <p:nvSpPr>
          <p:cNvPr id="98" name="Google Shape;98;p14"/>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99" name="Google Shape;99;p14"/>
          <p:cNvSpPr/>
          <p:nvPr/>
        </p:nvSpPr>
        <p:spPr>
          <a:xfrm>
            <a:off x="715617" y="5157192"/>
            <a:ext cx="7712765" cy="721750"/>
          </a:xfrm>
          <a:prstGeom prst="rect">
            <a:avLst/>
          </a:prstGeom>
          <a:solidFill>
            <a:srgbClr val="B6D7A8"/>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75000"/>
              </a:lnSpc>
              <a:spcBef>
                <a:spcPts val="0"/>
              </a:spcBef>
              <a:spcAft>
                <a:spcPts val="0"/>
              </a:spcAft>
              <a:buClr>
                <a:schemeClr val="lt1"/>
              </a:buClr>
              <a:buSzPts val="450"/>
              <a:buFont typeface="PT Sans"/>
              <a:buNone/>
            </a:pPr>
            <a:r>
              <a:rPr b="0" i="0" lang="en-US" sz="1800" u="sng" cap="none" strike="noStrike">
                <a:solidFill>
                  <a:srgbClr val="434343"/>
                </a:solidFill>
                <a:latin typeface="PT Sans"/>
                <a:ea typeface="PT Sans"/>
                <a:cs typeface="PT Sans"/>
                <a:sym typeface="PT Sans"/>
                <a:hlinkClick r:id="rId3"/>
              </a:rPr>
              <a:t>http://www.tdsb.on.ca/HighSchool/GoingtoHighSchool/OpenHousesandInformationNights.aspx</a:t>
            </a:r>
            <a:r>
              <a:rPr b="0" i="0" lang="en-US" sz="1800" u="none" cap="none" strike="noStrike">
                <a:solidFill>
                  <a:srgbClr val="434343"/>
                </a:solidFill>
                <a:latin typeface="PT Sans"/>
                <a:ea typeface="PT Sans"/>
                <a:cs typeface="PT Sans"/>
                <a:sym typeface="PT Sans"/>
              </a:rPr>
              <a:t> </a:t>
            </a:r>
            <a:endParaRPr>
              <a:solidFill>
                <a:srgbClr val="434343"/>
              </a:solidFill>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426127" y="609600"/>
            <a:ext cx="8260672" cy="1039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88"/>
              <a:buFont typeface="PT Sans"/>
              <a:buNone/>
            </a:pPr>
            <a:r>
              <a:rPr b="0" i="0" lang="en-US" sz="3150" u="none" cap="none" strike="noStrike">
                <a:solidFill>
                  <a:schemeClr val="dk1"/>
                </a:solidFill>
                <a:latin typeface="PT Sans"/>
                <a:ea typeface="PT Sans"/>
                <a:cs typeface="PT Sans"/>
                <a:sym typeface="PT Sans"/>
              </a:rPr>
              <a:t>How to Access Secondary Information Evenings and Open Houses:</a:t>
            </a:r>
            <a:endParaRPr b="0" i="0" sz="3150" u="none" cap="none" strike="noStrike">
              <a:solidFill>
                <a:schemeClr val="dk1"/>
              </a:solidFill>
              <a:latin typeface="PT Sans"/>
              <a:ea typeface="PT Sans"/>
              <a:cs typeface="PT Sans"/>
              <a:sym typeface="PT Sans"/>
            </a:endParaRPr>
          </a:p>
        </p:txBody>
      </p:sp>
      <p:sp>
        <p:nvSpPr>
          <p:cNvPr id="106" name="Google Shape;106;p15"/>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107" name="Google Shape;107;p15"/>
          <p:cNvSpPr txBox="1"/>
          <p:nvPr>
            <p:ph idx="2" type="body"/>
          </p:nvPr>
        </p:nvSpPr>
        <p:spPr>
          <a:xfrm>
            <a:off x="304800" y="228600"/>
            <a:ext cx="80771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pic>
        <p:nvPicPr>
          <p:cNvPr id="108" name="Google Shape;108;p15"/>
          <p:cNvPicPr preferRelativeResize="0"/>
          <p:nvPr/>
        </p:nvPicPr>
        <p:blipFill rotWithShape="1">
          <a:blip r:embed="rId3">
            <a:alphaModFix/>
          </a:blip>
          <a:srcRect b="0" l="0" r="0" t="0"/>
          <a:stretch/>
        </p:blipFill>
        <p:spPr>
          <a:xfrm>
            <a:off x="1211830" y="1628800"/>
            <a:ext cx="6228184" cy="4854320"/>
          </a:xfrm>
          <a:prstGeom prst="rect">
            <a:avLst/>
          </a:prstGeom>
          <a:noFill/>
          <a:ln>
            <a:noFill/>
          </a:ln>
        </p:spPr>
      </p:pic>
      <p:cxnSp>
        <p:nvCxnSpPr>
          <p:cNvPr id="109" name="Google Shape;109;p15"/>
          <p:cNvCxnSpPr/>
          <p:nvPr/>
        </p:nvCxnSpPr>
        <p:spPr>
          <a:xfrm flipH="1">
            <a:off x="5220072" y="2636912"/>
            <a:ext cx="792088" cy="576064"/>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901"/>
              </a:srgbClr>
            </a:outerShdw>
          </a:effectLst>
        </p:spPr>
      </p:cxn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6"/>
          <p:cNvSpPr txBox="1"/>
          <p:nvPr>
            <p:ph type="title"/>
          </p:nvPr>
        </p:nvSpPr>
        <p:spPr>
          <a:xfrm>
            <a:off x="395536" y="620688"/>
            <a:ext cx="8260672" cy="1039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88"/>
              <a:buFont typeface="PT Sans"/>
              <a:buNone/>
            </a:pPr>
            <a:r>
              <a:rPr b="0" i="0" lang="en-US" sz="3150" u="none" cap="none" strike="noStrike">
                <a:solidFill>
                  <a:schemeClr val="dk1"/>
                </a:solidFill>
                <a:latin typeface="PT Sans"/>
                <a:ea typeface="PT Sans"/>
                <a:cs typeface="PT Sans"/>
                <a:sym typeface="PT Sans"/>
              </a:rPr>
              <a:t> Considerations When</a:t>
            </a:r>
            <a:br>
              <a:rPr b="0" i="0" lang="en-US" sz="3150" u="none" cap="none" strike="noStrike">
                <a:solidFill>
                  <a:schemeClr val="dk1"/>
                </a:solidFill>
                <a:latin typeface="PT Sans"/>
                <a:ea typeface="PT Sans"/>
                <a:cs typeface="PT Sans"/>
                <a:sym typeface="PT Sans"/>
              </a:rPr>
            </a:br>
            <a:r>
              <a:rPr b="0" i="0" lang="en-US" sz="3150" u="none" cap="none" strike="noStrike">
                <a:solidFill>
                  <a:schemeClr val="dk1"/>
                </a:solidFill>
                <a:latin typeface="PT Sans"/>
                <a:ea typeface="PT Sans"/>
                <a:cs typeface="PT Sans"/>
                <a:sym typeface="PT Sans"/>
              </a:rPr>
              <a:t> Choosing a High School</a:t>
            </a:r>
            <a:endParaRPr/>
          </a:p>
        </p:txBody>
      </p:sp>
      <p:sp>
        <p:nvSpPr>
          <p:cNvPr id="116" name="Google Shape;116;p16"/>
          <p:cNvSpPr txBox="1"/>
          <p:nvPr>
            <p:ph idx="1" type="body"/>
          </p:nvPr>
        </p:nvSpPr>
        <p:spPr>
          <a:xfrm>
            <a:off x="467544" y="1556792"/>
            <a:ext cx="8229600" cy="4267199"/>
          </a:xfrm>
          <a:prstGeom prst="rect">
            <a:avLst/>
          </a:prstGeom>
          <a:noFill/>
          <a:ln>
            <a:noFill/>
          </a:ln>
        </p:spPr>
        <p:txBody>
          <a:bodyPr anchorCtr="0" anchor="t" bIns="45700" lIns="91425" spcFirstLastPara="1" rIns="91425" wrap="square" tIns="45700">
            <a:noAutofit/>
          </a:bodyPr>
          <a:lstStyle/>
          <a:p>
            <a:pPr indent="-2286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The range of subjects and programs offered in each grade</a:t>
            </a:r>
            <a:endParaRPr b="0" i="0" sz="2000" u="none" cap="none" strike="noStrike">
              <a:solidFill>
                <a:schemeClr val="dk1"/>
              </a:solidFill>
              <a:latin typeface="PT Sans"/>
              <a:ea typeface="PT Sans"/>
              <a:cs typeface="PT Sans"/>
              <a:sym typeface="PT Sans"/>
            </a:endParaRPr>
          </a:p>
          <a:p>
            <a:pPr indent="-228600" lvl="0" marL="342900" marR="0" rtl="0" algn="l">
              <a:lnSpc>
                <a:spcPct val="150000"/>
              </a:lnSpc>
              <a:spcBef>
                <a:spcPts val="48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Semester and non-semester schedules</a:t>
            </a:r>
            <a:endParaRPr b="0" i="0" sz="2000" u="none" cap="none" strike="noStrike">
              <a:solidFill>
                <a:schemeClr val="dk1"/>
              </a:solidFill>
              <a:latin typeface="PT Sans"/>
              <a:ea typeface="PT Sans"/>
              <a:cs typeface="PT Sans"/>
              <a:sym typeface="PT Sans"/>
            </a:endParaRPr>
          </a:p>
          <a:p>
            <a:pPr indent="-228600" lvl="0" marL="342900" marR="0" rtl="0" algn="l">
              <a:lnSpc>
                <a:spcPct val="150000"/>
              </a:lnSpc>
              <a:spcBef>
                <a:spcPts val="48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“Composite” schools and “Alternative” schools</a:t>
            </a:r>
            <a:endParaRPr b="0" i="0" sz="2000" u="none" cap="none" strike="noStrike">
              <a:solidFill>
                <a:schemeClr val="dk1"/>
              </a:solidFill>
              <a:latin typeface="PT Sans"/>
              <a:ea typeface="PT Sans"/>
              <a:cs typeface="PT Sans"/>
              <a:sym typeface="PT Sans"/>
            </a:endParaRPr>
          </a:p>
          <a:p>
            <a:pPr indent="-228600" lvl="0" marL="342900" marR="0" rtl="0" algn="l">
              <a:lnSpc>
                <a:spcPct val="150000"/>
              </a:lnSpc>
              <a:spcBef>
                <a:spcPts val="48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The size of the school – big or small settings</a:t>
            </a:r>
            <a:endParaRPr b="0" i="0" sz="2000" u="none" cap="none" strike="noStrike">
              <a:solidFill>
                <a:schemeClr val="dk1"/>
              </a:solidFill>
              <a:latin typeface="PT Sans"/>
              <a:ea typeface="PT Sans"/>
              <a:cs typeface="PT Sans"/>
              <a:sym typeface="PT Sans"/>
            </a:endParaRPr>
          </a:p>
          <a:p>
            <a:pPr indent="-228600" lvl="0" marL="342900" marR="0" rtl="0" algn="l">
              <a:lnSpc>
                <a:spcPct val="150000"/>
              </a:lnSpc>
              <a:spcBef>
                <a:spcPts val="48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The range of  extracurricular activities, clubs and sports offered</a:t>
            </a:r>
            <a:endParaRPr b="0" i="0" sz="2000" u="none" cap="none" strike="noStrike">
              <a:solidFill>
                <a:schemeClr val="dk1"/>
              </a:solidFill>
              <a:latin typeface="PT Sans"/>
              <a:ea typeface="PT Sans"/>
              <a:cs typeface="PT Sans"/>
              <a:sym typeface="PT Sans"/>
            </a:endParaRPr>
          </a:p>
          <a:p>
            <a:pPr indent="-228600" lvl="0" marL="342900" marR="0" rtl="0" algn="l">
              <a:lnSpc>
                <a:spcPct val="150000"/>
              </a:lnSpc>
              <a:spcBef>
                <a:spcPts val="48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The supports available for English Language Learners and students with special education needs</a:t>
            </a:r>
            <a:endParaRPr/>
          </a:p>
          <a:p>
            <a:pPr indent="-228600" lvl="0" marL="342900" marR="0" rtl="0" algn="l">
              <a:lnSpc>
                <a:spcPct val="150000"/>
              </a:lnSpc>
              <a:spcBef>
                <a:spcPts val="48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Location from your home address</a:t>
            </a:r>
            <a:endParaRPr/>
          </a:p>
          <a:p>
            <a:pPr indent="-228600" lvl="0" marL="342900" marR="0" rtl="0" algn="l">
              <a:lnSpc>
                <a:spcPct val="150000"/>
              </a:lnSpc>
              <a:spcBef>
                <a:spcPts val="480"/>
              </a:spcBef>
              <a:spcAft>
                <a:spcPts val="0"/>
              </a:spcAft>
              <a:buClr>
                <a:schemeClr val="dk1"/>
              </a:buClr>
              <a:buSzPts val="2000"/>
              <a:buFont typeface="Arial"/>
              <a:buChar char="•"/>
            </a:pPr>
            <a:r>
              <a:rPr b="0" i="0" lang="en-US" sz="2000" u="none" cap="none" strike="noStrike">
                <a:solidFill>
                  <a:schemeClr val="dk1"/>
                </a:solidFill>
                <a:latin typeface="PT Sans"/>
                <a:ea typeface="PT Sans"/>
                <a:cs typeface="PT Sans"/>
                <a:sym typeface="PT Sans"/>
              </a:rPr>
              <a:t>Where does your child want to go?</a:t>
            </a:r>
            <a:endParaRPr b="0" i="0" sz="2000" u="none" cap="none" strike="noStrike">
              <a:solidFill>
                <a:schemeClr val="dk1"/>
              </a:solidFill>
              <a:latin typeface="PT Sans"/>
              <a:ea typeface="PT Sans"/>
              <a:cs typeface="PT Sans"/>
              <a:sym typeface="PT Sans"/>
            </a:endParaRPr>
          </a:p>
          <a:p>
            <a:pPr indent="0" lvl="0" marL="114300" marR="0" rtl="0" algn="l">
              <a:lnSpc>
                <a:spcPct val="100000"/>
              </a:lnSpc>
              <a:spcBef>
                <a:spcPts val="480"/>
              </a:spcBef>
              <a:spcAft>
                <a:spcPts val="0"/>
              </a:spcAft>
              <a:buClr>
                <a:schemeClr val="dk1"/>
              </a:buClr>
              <a:buSzPts val="2000"/>
              <a:buFont typeface="Arial"/>
              <a:buNone/>
            </a:pPr>
            <a:r>
              <a:t/>
            </a:r>
            <a:endParaRPr b="0" i="0" sz="2000" u="none" cap="none" strike="noStrike">
              <a:solidFill>
                <a:schemeClr val="dk1"/>
              </a:solidFill>
              <a:latin typeface="PT Sans"/>
              <a:ea typeface="PT Sans"/>
              <a:cs typeface="PT Sans"/>
              <a:sym typeface="PT Sans"/>
            </a:endParaRPr>
          </a:p>
        </p:txBody>
      </p:sp>
      <p:sp>
        <p:nvSpPr>
          <p:cNvPr id="117" name="Google Shape;117;p16"/>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118" name="Google Shape;118;p16"/>
          <p:cNvSpPr txBox="1"/>
          <p:nvPr>
            <p:ph idx="2" type="body"/>
          </p:nvPr>
        </p:nvSpPr>
        <p:spPr>
          <a:xfrm>
            <a:off x="304800" y="228600"/>
            <a:ext cx="80771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7"/>
          <p:cNvSpPr/>
          <p:nvPr/>
        </p:nvSpPr>
        <p:spPr>
          <a:xfrm>
            <a:off x="762000" y="495299"/>
            <a:ext cx="7632699" cy="153228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PT Sans"/>
              <a:buNone/>
            </a:pPr>
            <a:r>
              <a:rPr b="0" i="0" lang="en-US" sz="2800" u="none" cap="none" strike="noStrike">
                <a:solidFill>
                  <a:schemeClr val="dk1"/>
                </a:solidFill>
                <a:latin typeface="PT Sans"/>
                <a:ea typeface="PT Sans"/>
                <a:cs typeface="PT Sans"/>
                <a:sym typeface="PT Sans"/>
              </a:rPr>
              <a:t>The Year Ahead:</a:t>
            </a:r>
            <a:br>
              <a:rPr b="0" i="0" lang="en-US" sz="2800" u="none" cap="none" strike="noStrike">
                <a:solidFill>
                  <a:schemeClr val="dk1"/>
                </a:solidFill>
                <a:latin typeface="Times New Roman"/>
                <a:ea typeface="Times New Roman"/>
                <a:cs typeface="Times New Roman"/>
                <a:sym typeface="Times New Roman"/>
              </a:rPr>
            </a:br>
            <a:r>
              <a:rPr b="0" i="0" lang="en-US" sz="2800" u="none" cap="none" strike="noStrike">
                <a:solidFill>
                  <a:schemeClr val="dk1"/>
                </a:solidFill>
                <a:latin typeface="PT Sans"/>
                <a:ea typeface="PT Sans"/>
                <a:cs typeface="PT Sans"/>
                <a:sym typeface="PT Sans"/>
              </a:rPr>
              <a:t>Educational Planning and Course Selection Process</a:t>
            </a:r>
            <a:endParaRPr/>
          </a:p>
        </p:txBody>
      </p:sp>
      <p:sp>
        <p:nvSpPr>
          <p:cNvPr id="125" name="Google Shape;125;p17"/>
          <p:cNvSpPr txBox="1"/>
          <p:nvPr>
            <p:ph idx="1" type="body"/>
          </p:nvPr>
        </p:nvSpPr>
        <p:spPr>
          <a:xfrm>
            <a:off x="152400" y="190500"/>
            <a:ext cx="5714999" cy="304799"/>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PT Sans"/>
                <a:ea typeface="PT Sans"/>
                <a:cs typeface="PT Sans"/>
                <a:sym typeface="PT Sans"/>
              </a:rPr>
              <a:t>Choices for Nine</a:t>
            </a:r>
            <a:endParaRPr/>
          </a:p>
        </p:txBody>
      </p:sp>
      <p:sp>
        <p:nvSpPr>
          <p:cNvPr id="126" name="Google Shape;126;p17"/>
          <p:cNvSpPr txBox="1"/>
          <p:nvPr>
            <p:ph idx="12" type="sldNum"/>
          </p:nvPr>
        </p:nvSpPr>
        <p:spPr>
          <a:xfrm>
            <a:off x="381000" y="6324600"/>
            <a:ext cx="609599" cy="304799"/>
          </a:xfrm>
          <a:prstGeom prst="rect">
            <a:avLst/>
          </a:prstGeom>
          <a:noFill/>
          <a:ln>
            <a:noFill/>
          </a:ln>
        </p:spPr>
        <p:txBody>
          <a:bodyPr anchorCtr="1" anchor="b" bIns="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127" name="Google Shape;127;p17"/>
          <p:cNvSpPr txBox="1"/>
          <p:nvPr/>
        </p:nvSpPr>
        <p:spPr>
          <a:xfrm>
            <a:off x="410816" y="2027583"/>
            <a:ext cx="8348869" cy="2123657"/>
          </a:xfrm>
          <a:prstGeom prst="rect">
            <a:avLst/>
          </a:prstGeom>
          <a:noFill/>
          <a:ln>
            <a:noFill/>
          </a:ln>
        </p:spPr>
        <p:txBody>
          <a:bodyPr anchorCtr="0" anchor="t" bIns="45700" lIns="91425" spcFirstLastPara="1" rIns="91425" wrap="square" tIns="45700">
            <a:noAutofit/>
          </a:bodyPr>
          <a:lstStyle/>
          <a:p>
            <a:pPr indent="-133350" lvl="0" marL="28575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PT Sans"/>
              <a:ea typeface="PT Sans"/>
              <a:cs typeface="PT Sans"/>
              <a:sym typeface="PT Sans"/>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PT Sans"/>
                <a:ea typeface="PT Sans"/>
                <a:cs typeface="PT Sans"/>
                <a:sym typeface="PT Sans"/>
              </a:rPr>
              <a:t>Planning for the coming year is a process (myBlueprint)</a:t>
            </a:r>
            <a:endParaRPr/>
          </a:p>
          <a:p>
            <a:pPr indent="-222250" lvl="0" marL="28575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PT Sans"/>
                <a:ea typeface="PT Sans"/>
                <a:cs typeface="PT Sans"/>
                <a:sym typeface="PT Sans"/>
              </a:rPr>
              <a:t>That process begins now and will continue until Course Selection Sheets are due in late February</a:t>
            </a:r>
            <a:endParaRPr/>
          </a:p>
          <a:p>
            <a:pPr indent="-222250" lvl="0" marL="28575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PT Sans"/>
              <a:ea typeface="PT Sans"/>
              <a:cs typeface="PT Sans"/>
              <a:sym typeface="PT Sans"/>
            </a:endParaRPr>
          </a:p>
          <a:p>
            <a:pPr indent="0" lvl="1"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T Sans"/>
              <a:ea typeface="PT Sans"/>
              <a:cs typeface="PT Sans"/>
              <a:sym typeface="PT Sans"/>
            </a:endParaRPr>
          </a:p>
        </p:txBody>
      </p:sp>
      <p:sp>
        <p:nvSpPr>
          <p:cNvPr id="128" name="Google Shape;128;p17"/>
          <p:cNvSpPr/>
          <p:nvPr/>
        </p:nvSpPr>
        <p:spPr>
          <a:xfrm>
            <a:off x="721966" y="4867490"/>
            <a:ext cx="7712765" cy="721750"/>
          </a:xfrm>
          <a:prstGeom prst="rect">
            <a:avLst/>
          </a:prstGeom>
          <a:solidFill>
            <a:srgbClr val="72C267"/>
          </a:solidFill>
          <a:ln cap="flat" cmpd="sng" w="25400">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T Sans"/>
              <a:ea typeface="PT Sans"/>
              <a:cs typeface="PT Sans"/>
              <a:sym typeface="PT Sans"/>
            </a:endParaRPr>
          </a:p>
        </p:txBody>
      </p:sp>
      <p:sp>
        <p:nvSpPr>
          <p:cNvPr id="129" name="Google Shape;129;p17"/>
          <p:cNvSpPr txBox="1"/>
          <p:nvPr/>
        </p:nvSpPr>
        <p:spPr>
          <a:xfrm>
            <a:off x="1073425" y="5022573"/>
            <a:ext cx="7089913" cy="350864"/>
          </a:xfrm>
          <a:prstGeom prst="rect">
            <a:avLst/>
          </a:prstGeom>
          <a:noFill/>
          <a:ln>
            <a:noFill/>
          </a:ln>
        </p:spPr>
        <p:txBody>
          <a:bodyPr anchorCtr="0" anchor="t" bIns="45700" lIns="91425" spcFirstLastPara="1" rIns="91425" wrap="square" tIns="45700">
            <a:noAutofit/>
          </a:bodyPr>
          <a:lstStyle/>
          <a:p>
            <a:pPr indent="0" lvl="0" marL="0" marR="0" rtl="0" algn="ctr">
              <a:lnSpc>
                <a:spcPct val="75000"/>
              </a:lnSpc>
              <a:spcBef>
                <a:spcPts val="0"/>
              </a:spcBef>
              <a:spcAft>
                <a:spcPts val="0"/>
              </a:spcAft>
              <a:buClr>
                <a:schemeClr val="lt1"/>
              </a:buClr>
              <a:buSzPts val="600"/>
              <a:buFont typeface="PT Sans"/>
              <a:buNone/>
            </a:pPr>
            <a:r>
              <a:rPr b="0" i="0" lang="en-US" sz="2400" u="none" cap="none" strike="noStrike">
                <a:solidFill>
                  <a:schemeClr val="lt1"/>
                </a:solidFill>
                <a:latin typeface="PT Sans"/>
                <a:ea typeface="PT Sans"/>
                <a:cs typeface="PT Sans"/>
                <a:sym typeface="PT Sans"/>
              </a:rPr>
              <a:t>www.tdsb.on.ca/GoingtoHighSchool</a:t>
            </a:r>
            <a:endParaRPr/>
          </a:p>
        </p:txBody>
      </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TDSB">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